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3"/>
  </p:notesMasterIdLst>
  <p:sldIdLst>
    <p:sldId id="256" r:id="rId2"/>
    <p:sldId id="434" r:id="rId3"/>
    <p:sldId id="461" r:id="rId4"/>
    <p:sldId id="451" r:id="rId5"/>
    <p:sldId id="375" r:id="rId6"/>
    <p:sldId id="258" r:id="rId7"/>
    <p:sldId id="454" r:id="rId8"/>
    <p:sldId id="463" r:id="rId9"/>
    <p:sldId id="431" r:id="rId10"/>
    <p:sldId id="430" r:id="rId11"/>
    <p:sldId id="433" r:id="rId12"/>
    <p:sldId id="435" r:id="rId13"/>
    <p:sldId id="432" r:id="rId14"/>
    <p:sldId id="443" r:id="rId15"/>
    <p:sldId id="436" r:id="rId16"/>
    <p:sldId id="437" r:id="rId17"/>
    <p:sldId id="438" r:id="rId18"/>
    <p:sldId id="439" r:id="rId19"/>
    <p:sldId id="465" r:id="rId20"/>
    <p:sldId id="464" r:id="rId21"/>
    <p:sldId id="447" r:id="rId22"/>
    <p:sldId id="440" r:id="rId23"/>
    <p:sldId id="446" r:id="rId24"/>
    <p:sldId id="441" r:id="rId25"/>
    <p:sldId id="442" r:id="rId26"/>
    <p:sldId id="466" r:id="rId27"/>
    <p:sldId id="444" r:id="rId28"/>
    <p:sldId id="445" r:id="rId29"/>
    <p:sldId id="448" r:id="rId30"/>
    <p:sldId id="449" r:id="rId31"/>
    <p:sldId id="450"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8"/>
    <p:restoredTop sz="94772"/>
  </p:normalViewPr>
  <p:slideViewPr>
    <p:cSldViewPr snapToGrid="0" snapToObjects="1">
      <p:cViewPr varScale="1">
        <p:scale>
          <a:sx n="96" d="100"/>
          <a:sy n="96" d="100"/>
        </p:scale>
        <p:origin x="376" y="176"/>
      </p:cViewPr>
      <p:guideLst/>
    </p:cSldViewPr>
  </p:slideViewPr>
  <p:notesTextViewPr>
    <p:cViewPr>
      <p:scale>
        <a:sx n="1" d="1"/>
        <a:sy n="1" d="1"/>
      </p:scale>
      <p:origin x="0" y="0"/>
    </p:cViewPr>
  </p:notesTextViewPr>
  <p:sorterViewPr>
    <p:cViewPr>
      <p:scale>
        <a:sx n="135" d="100"/>
        <a:sy n="135"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2.tiff>
</file>

<file path=ppt/media/image3.tiff>
</file>

<file path=ppt/media/image4.png>
</file>

<file path=ppt/media/image5.tiff>
</file>

<file path=ppt/media/image6.tiff>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EFA6A2-7D73-4E46-9E78-6C117A997744}" type="datetimeFigureOut">
              <a:rPr lang="en-US" smtClean="0"/>
              <a:t>5/29/18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7ED0EF-C622-8146-8D06-A6AD1227854E}" type="slidenum">
              <a:rPr lang="en-US" smtClean="0"/>
              <a:t>‹#›</a:t>
            </a:fld>
            <a:endParaRPr lang="en-US"/>
          </a:p>
        </p:txBody>
      </p:sp>
    </p:spTree>
    <p:extLst>
      <p:ext uri="{BB962C8B-B14F-4D97-AF65-F5344CB8AC3E}">
        <p14:creationId xmlns:p14="http://schemas.microsoft.com/office/powerpoint/2010/main" val="11670626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1" dirty="0"/>
              <a:t>Data types </a:t>
            </a:r>
            <a:r>
              <a:rPr lang="en-US" b="0" i="0" dirty="0"/>
              <a:t>are assigned</a:t>
            </a:r>
            <a:r>
              <a:rPr lang="en-US" b="0" i="0" baseline="0" dirty="0"/>
              <a:t> to each element in R, and this classification defines what type of operations can be performed on these elements. </a:t>
            </a:r>
            <a:r>
              <a:rPr lang="en-US" dirty="0"/>
              <a:t>The most common </a:t>
            </a:r>
            <a:r>
              <a:rPr lang="en-US" b="1" i="1" dirty="0"/>
              <a:t>data types </a:t>
            </a:r>
            <a:r>
              <a:rPr lang="en-US" dirty="0"/>
              <a:t>in R are</a:t>
            </a:r>
            <a:r>
              <a:rPr lang="en-US" baseline="0" dirty="0"/>
              <a:t> </a:t>
            </a:r>
            <a:r>
              <a:rPr lang="en-US" b="1" i="1" baseline="0" dirty="0"/>
              <a:t>character</a:t>
            </a:r>
            <a:r>
              <a:rPr lang="en-US" b="0" i="0" baseline="0" dirty="0"/>
              <a:t>, </a:t>
            </a:r>
            <a:r>
              <a:rPr lang="en-US" b="1" i="1" baseline="0" dirty="0"/>
              <a:t>real</a:t>
            </a:r>
            <a:r>
              <a:rPr lang="en-US" b="0" i="0" baseline="0" dirty="0"/>
              <a:t>, </a:t>
            </a:r>
            <a:r>
              <a:rPr lang="en-US" b="1" i="1" baseline="0" dirty="0"/>
              <a:t>integer</a:t>
            </a:r>
            <a:r>
              <a:rPr lang="en-US" b="0" i="0" baseline="0" dirty="0"/>
              <a:t>, </a:t>
            </a:r>
            <a:r>
              <a:rPr lang="en-US" b="1" i="1" baseline="0" dirty="0"/>
              <a:t>complex</a:t>
            </a:r>
            <a:r>
              <a:rPr lang="en-US" b="0" i="0" baseline="0" dirty="0"/>
              <a:t>, and </a:t>
            </a:r>
            <a:r>
              <a:rPr lang="en-US" b="1" i="1" baseline="0" dirty="0"/>
              <a:t>logical</a:t>
            </a:r>
            <a:r>
              <a:rPr lang="en-US" b="0" i="0" baseline="0" dirty="0"/>
              <a:t>. These are known as atomic types. There are different functions which can be used to query elements to learn about their data type. These include</a:t>
            </a:r>
            <a:r>
              <a:rPr lang="en-US" b="0" i="0" baseline="0" dirty="0">
                <a:latin typeface="Lucida Console" charset="0"/>
                <a:ea typeface="Lucida Console" charset="0"/>
                <a:cs typeface="Lucida Console" charset="0"/>
              </a:rPr>
              <a:t> the </a:t>
            </a:r>
            <a:r>
              <a:rPr lang="en-US" b="1" i="0" baseline="0" dirty="0" err="1">
                <a:latin typeface="Lucida Console" charset="0"/>
                <a:ea typeface="Lucida Console" charset="0"/>
                <a:cs typeface="Lucida Console" charset="0"/>
              </a:rPr>
              <a:t>typeof</a:t>
            </a:r>
            <a:r>
              <a:rPr lang="en-US" b="1" i="0" baseline="0" dirty="0">
                <a:latin typeface="Lucida Console" charset="0"/>
                <a:ea typeface="Lucida Console" charset="0"/>
                <a:cs typeface="Lucida Console" charset="0"/>
              </a:rPr>
              <a:t>()</a:t>
            </a:r>
            <a:r>
              <a:rPr lang="en-US" b="0" i="0" baseline="0" dirty="0">
                <a:latin typeface="Lucida Console" charset="0"/>
                <a:ea typeface="Lucida Console" charset="0"/>
                <a:cs typeface="Lucida Console" charset="0"/>
              </a:rPr>
              <a:t>, </a:t>
            </a:r>
            <a:r>
              <a:rPr lang="en-US" b="1" i="0" baseline="0" dirty="0">
                <a:latin typeface="Lucida Console" charset="0"/>
                <a:ea typeface="Lucida Console" charset="0"/>
                <a:cs typeface="Lucida Console" charset="0"/>
              </a:rPr>
              <a:t>mode()</a:t>
            </a:r>
            <a:r>
              <a:rPr lang="en-US" b="0" i="0" baseline="0" dirty="0">
                <a:latin typeface="Lucida Console" charset="0"/>
                <a:ea typeface="Lucida Console" charset="0"/>
                <a:cs typeface="Lucida Console" charset="0"/>
              </a:rPr>
              <a:t> and </a:t>
            </a:r>
            <a:r>
              <a:rPr lang="en-US" b="1" i="0" baseline="0" dirty="0">
                <a:latin typeface="Lucida Console" charset="0"/>
                <a:ea typeface="Lucida Console" charset="0"/>
                <a:cs typeface="Lucida Console" charset="0"/>
              </a:rPr>
              <a:t>class() </a:t>
            </a:r>
            <a:r>
              <a:rPr lang="en-US" b="0" i="0" baseline="0" dirty="0">
                <a:latin typeface="Lucida Console" charset="0"/>
                <a:ea typeface="Lucida Console" charset="0"/>
                <a:cs typeface="Lucida Console" charset="0"/>
              </a:rPr>
              <a:t>functions, which return the results shown in the table for elements of each atomic type.</a:t>
            </a:r>
          </a:p>
          <a:p>
            <a:endParaRPr lang="en-US" b="0" i="0" baseline="0" dirty="0">
              <a:latin typeface="Lucida Console" charset="0"/>
              <a:ea typeface="Lucida Console" charset="0"/>
              <a:cs typeface="Lucida Console" charset="0"/>
            </a:endParaRPr>
          </a:p>
          <a:p>
            <a:r>
              <a:rPr lang="en-US" b="0" i="0" baseline="0" dirty="0">
                <a:latin typeface="Lucida Console" charset="0"/>
                <a:ea typeface="Lucida Console" charset="0"/>
                <a:cs typeface="Lucida Console" charset="0"/>
              </a:rPr>
              <a:t>A </a:t>
            </a:r>
            <a:r>
              <a:rPr lang="en-US" b="1" i="1" baseline="0" dirty="0">
                <a:latin typeface="Lucida Console" charset="0"/>
                <a:ea typeface="Lucida Console" charset="0"/>
                <a:cs typeface="Lucida Console" charset="0"/>
              </a:rPr>
              <a:t>character </a:t>
            </a:r>
            <a:r>
              <a:rPr lang="en-US" b="0" i="0" baseline="0" dirty="0">
                <a:latin typeface="Lucida Console" charset="0"/>
                <a:ea typeface="Lucida Console" charset="0"/>
                <a:cs typeface="Lucida Console" charset="0"/>
              </a:rPr>
              <a:t>is analogous to a string in other programming languages. It can be used for storing alphanumeric information such as letters, words, sentences and numbers. Numbers stored as characters cannot be added or together, they are treated as text. Generally, categorical information is stored as </a:t>
            </a:r>
            <a:r>
              <a:rPr lang="en-US" b="1" i="1" baseline="0" dirty="0">
                <a:latin typeface="Lucida Console" charset="0"/>
                <a:ea typeface="Lucida Console" charset="0"/>
                <a:cs typeface="Lucida Console" charset="0"/>
              </a:rPr>
              <a:t>character</a:t>
            </a:r>
            <a:r>
              <a:rPr lang="en-US" b="0" i="0" baseline="0" dirty="0">
                <a:latin typeface="Lucida Console" charset="0"/>
                <a:ea typeface="Lucida Console" charset="0"/>
                <a:cs typeface="Lucida Console" charset="0"/>
              </a:rPr>
              <a:t> elements in </a:t>
            </a:r>
            <a:r>
              <a:rPr lang="en-US" b="1" i="1" baseline="0" dirty="0">
                <a:latin typeface="Lucida Console" charset="0"/>
                <a:ea typeface="Lucida Console" charset="0"/>
                <a:cs typeface="Lucida Console" charset="0"/>
              </a:rPr>
              <a:t>data objects </a:t>
            </a:r>
            <a:r>
              <a:rPr lang="en-US" b="0" i="0" baseline="0" dirty="0">
                <a:latin typeface="Lucida Console" charset="0"/>
                <a:ea typeface="Lucida Console" charset="0"/>
                <a:cs typeface="Lucida Console" charset="0"/>
              </a:rPr>
              <a:t>known as </a:t>
            </a:r>
            <a:r>
              <a:rPr lang="en-US" b="1" i="1" baseline="0" dirty="0">
                <a:latin typeface="Lucida Console" charset="0"/>
                <a:ea typeface="Lucida Console" charset="0"/>
                <a:cs typeface="Lucida Console" charset="0"/>
              </a:rPr>
              <a:t>factors</a:t>
            </a:r>
            <a:r>
              <a:rPr lang="en-US" b="0" i="0" baseline="0" dirty="0">
                <a:latin typeface="Lucida Console" charset="0"/>
                <a:ea typeface="Lucida Console" charset="0"/>
                <a:cs typeface="Lucida Console" charset="0"/>
              </a:rPr>
              <a:t>. </a:t>
            </a:r>
            <a:r>
              <a:rPr lang="en-US" altLang="zh-CN" sz="1200" b="0" i="0" dirty="0">
                <a:solidFill>
                  <a:srgbClr val="0000FF"/>
                </a:solidFill>
                <a:latin typeface="Lucida Console"/>
                <a:ea typeface="宋体" charset="-122"/>
                <a:cs typeface="Lucida Console"/>
              </a:rPr>
              <a:t>Examples</a:t>
            </a:r>
            <a:r>
              <a:rPr lang="en-US" altLang="zh-CN" sz="1200" dirty="0">
                <a:solidFill>
                  <a:srgbClr val="0000FF"/>
                </a:solidFill>
                <a:latin typeface="Lucida Console"/>
                <a:ea typeface="宋体" charset="-122"/>
                <a:cs typeface="Lucida Console"/>
              </a:rPr>
              <a:t> of </a:t>
            </a:r>
            <a:r>
              <a:rPr lang="en-US" altLang="zh-CN" sz="1200" b="1" i="1" dirty="0">
                <a:solidFill>
                  <a:srgbClr val="0000FF"/>
                </a:solidFill>
                <a:latin typeface="Lucida Console"/>
                <a:ea typeface="宋体" charset="-122"/>
                <a:cs typeface="Lucida Console"/>
              </a:rPr>
              <a:t>character</a:t>
            </a:r>
            <a:r>
              <a:rPr lang="en-US" altLang="zh-CN" sz="1200" b="1" i="1" baseline="0" dirty="0">
                <a:solidFill>
                  <a:srgbClr val="0000FF"/>
                </a:solidFill>
                <a:latin typeface="Lucida Console"/>
                <a:ea typeface="宋体" charset="-122"/>
                <a:cs typeface="Lucida Console"/>
              </a:rPr>
              <a:t> </a:t>
            </a:r>
            <a:r>
              <a:rPr lang="en-US" altLang="zh-CN" sz="1200" b="0" i="0" baseline="0" dirty="0">
                <a:solidFill>
                  <a:srgbClr val="0000FF"/>
                </a:solidFill>
                <a:latin typeface="Lucida Console"/>
                <a:ea typeface="宋体" charset="-122"/>
                <a:cs typeface="Lucida Console"/>
              </a:rPr>
              <a:t>elements</a:t>
            </a:r>
            <a:r>
              <a:rPr lang="en-US" altLang="zh-CN" sz="1200" dirty="0">
                <a:solidFill>
                  <a:srgbClr val="0000FF"/>
                </a:solidFill>
                <a:latin typeface="Lucida Console"/>
                <a:ea typeface="宋体" charset="-122"/>
                <a:cs typeface="Lucida Console"/>
              </a:rPr>
              <a:t> include:</a:t>
            </a:r>
          </a:p>
          <a:p>
            <a:endParaRPr lang="en-US" altLang="zh-CN" sz="1200" dirty="0">
              <a:solidFill>
                <a:srgbClr val="0000FF"/>
              </a:solidFill>
              <a:latin typeface="Lucida Console"/>
              <a:ea typeface="宋体" charset="-122"/>
              <a:cs typeface="Lucida Console"/>
            </a:endParaRPr>
          </a:p>
          <a:p>
            <a:pPr marL="342900" indent="-342900">
              <a:buFont typeface="Arial" charset="0"/>
              <a:buChar char="•"/>
            </a:pPr>
            <a:r>
              <a:rPr lang="en-US" altLang="zh-CN" sz="1100" b="1" dirty="0">
                <a:solidFill>
                  <a:srgbClr val="0000FF"/>
                </a:solidFill>
                <a:latin typeface="Lucida Console"/>
                <a:ea typeface="宋体" charset="-122"/>
                <a:cs typeface="Lucida Console"/>
              </a:rPr>
              <a:t>"hello</a:t>
            </a:r>
            <a:r>
              <a:rPr lang="en-US" altLang="zh-CN" sz="1050" b="1" dirty="0">
                <a:solidFill>
                  <a:srgbClr val="0000FF"/>
                </a:solidFill>
                <a:latin typeface="Lucida Console"/>
                <a:ea typeface="宋体" charset="-122"/>
                <a:cs typeface="Lucida Console"/>
              </a:rPr>
              <a:t>" </a:t>
            </a:r>
          </a:p>
          <a:p>
            <a:pPr marL="342900" indent="-342900">
              <a:buFont typeface="Arial" charset="0"/>
              <a:buChar char="•"/>
            </a:pPr>
            <a:r>
              <a:rPr lang="en-US" altLang="zh-CN" sz="1100" b="1" dirty="0">
                <a:solidFill>
                  <a:srgbClr val="0000FF"/>
                </a:solidFill>
                <a:latin typeface="Lucida Console"/>
                <a:ea typeface="宋体" charset="-122"/>
                <a:cs typeface="Lucida Console"/>
              </a:rPr>
              <a:t>"hello123</a:t>
            </a:r>
            <a:r>
              <a:rPr lang="en-US" altLang="zh-CN" sz="1050" b="1" dirty="0">
                <a:solidFill>
                  <a:srgbClr val="0000FF"/>
                </a:solidFill>
                <a:latin typeface="Lucida Console"/>
                <a:ea typeface="宋体" charset="-122"/>
                <a:cs typeface="Lucida Console"/>
              </a:rPr>
              <a:t>"</a:t>
            </a:r>
          </a:p>
          <a:p>
            <a:pPr marL="342900" indent="-342900">
              <a:buFont typeface="Arial" charset="0"/>
              <a:buChar char="•"/>
            </a:pPr>
            <a:r>
              <a:rPr lang="en-US" altLang="zh-CN" sz="1050" b="1" dirty="0">
                <a:solidFill>
                  <a:srgbClr val="0000FF"/>
                </a:solidFill>
                <a:latin typeface="Lucida Console"/>
                <a:ea typeface="宋体" charset="-122"/>
                <a:cs typeface="Lucida Console"/>
              </a:rPr>
              <a:t>"123</a:t>
            </a:r>
            <a:r>
              <a:rPr lang="en-US" altLang="zh-CN" sz="1000" b="1" dirty="0">
                <a:solidFill>
                  <a:srgbClr val="0000FF"/>
                </a:solidFill>
                <a:latin typeface="Lucida Console"/>
                <a:ea typeface="宋体" charset="-122"/>
                <a:cs typeface="Lucida Console"/>
              </a:rPr>
              <a:t>" </a:t>
            </a:r>
            <a:r>
              <a:rPr lang="en-US" altLang="zh-CN" sz="1050" b="1" dirty="0">
                <a:solidFill>
                  <a:srgbClr val="0000FF"/>
                </a:solidFill>
                <a:latin typeface="Lucida Console"/>
                <a:ea typeface="宋体" charset="-122"/>
                <a:cs typeface="Lucida Console"/>
              </a:rPr>
              <a:t> </a:t>
            </a:r>
          </a:p>
          <a:p>
            <a:pPr marL="0" indent="0">
              <a:buFont typeface="Arial" charset="0"/>
              <a:buNone/>
            </a:pPr>
            <a:endParaRPr lang="en-US" sz="1050" dirty="0">
              <a:solidFill>
                <a:srgbClr val="0000FF"/>
              </a:solidFill>
              <a:latin typeface="Lucida Console"/>
              <a:ea typeface="宋体" charset="-122"/>
              <a:cs typeface="Lucida Console"/>
            </a:endParaRPr>
          </a:p>
          <a:p>
            <a:pPr marL="0" indent="0">
              <a:buFont typeface="Arial" charset="0"/>
              <a:buNone/>
            </a:pPr>
            <a:r>
              <a:rPr lang="en-US" sz="1050" baseline="0" dirty="0">
                <a:solidFill>
                  <a:srgbClr val="0000FF"/>
                </a:solidFill>
                <a:latin typeface="Lucida Console"/>
                <a:ea typeface="宋体" charset="-122"/>
                <a:cs typeface="Lucida Console"/>
              </a:rPr>
              <a:t>Characters must be input into R surrounded by non-curly quotation marks.</a:t>
            </a:r>
          </a:p>
          <a:p>
            <a:pPr marL="0" indent="0">
              <a:buFont typeface="Arial" charset="0"/>
              <a:buNone/>
            </a:pPr>
            <a:endParaRPr lang="en-US" sz="1050" baseline="0" dirty="0">
              <a:solidFill>
                <a:srgbClr val="0000FF"/>
              </a:solidFill>
              <a:latin typeface="Lucida Console"/>
              <a:ea typeface="宋体" charset="-122"/>
              <a:cs typeface="Lucida Console"/>
            </a:endParaRPr>
          </a:p>
          <a:p>
            <a:pPr marL="0" indent="0">
              <a:buFont typeface="Arial" charset="0"/>
              <a:buNone/>
            </a:pPr>
            <a:r>
              <a:rPr lang="en-US" dirty="0">
                <a:latin typeface="Lucida Console" charset="0"/>
                <a:ea typeface="Lucida Console" charset="0"/>
                <a:cs typeface="Lucida Console" charset="0"/>
              </a:rPr>
              <a:t>A </a:t>
            </a:r>
            <a:r>
              <a:rPr lang="en-US" b="1" i="1" dirty="0">
                <a:latin typeface="Lucida Console" charset="0"/>
                <a:ea typeface="Lucida Console" charset="0"/>
                <a:cs typeface="Lucida Console" charset="0"/>
              </a:rPr>
              <a:t>real </a:t>
            </a:r>
            <a:r>
              <a:rPr lang="en-US" b="0" i="0" dirty="0">
                <a:latin typeface="Lucida Console" charset="0"/>
                <a:ea typeface="Lucida Console" charset="0"/>
                <a:cs typeface="Lucida Console" charset="0"/>
              </a:rPr>
              <a:t>is</a:t>
            </a:r>
            <a:r>
              <a:rPr lang="en-US" b="0" i="0" baseline="0" dirty="0">
                <a:latin typeface="Lucida Console" charset="0"/>
                <a:ea typeface="Lucida Console" charset="0"/>
                <a:cs typeface="Lucida Console" charset="0"/>
              </a:rPr>
              <a:t> the type used to store real numbers, including any number on the number line. It is similar to a double in other programming languages, it stores numbers in double-precision, floating-point format. Continuous, numeric data is stored as </a:t>
            </a:r>
            <a:r>
              <a:rPr lang="en-US" b="1" i="1" baseline="0" dirty="0">
                <a:latin typeface="Lucida Console" charset="0"/>
                <a:ea typeface="Lucida Console" charset="0"/>
                <a:cs typeface="Lucida Console" charset="0"/>
              </a:rPr>
              <a:t>real </a:t>
            </a:r>
            <a:r>
              <a:rPr lang="en-US" b="0" i="0" baseline="0" dirty="0">
                <a:latin typeface="Lucida Console" charset="0"/>
                <a:ea typeface="Lucida Console" charset="0"/>
                <a:cs typeface="Lucida Console" charset="0"/>
              </a:rPr>
              <a:t>elements</a:t>
            </a:r>
            <a:r>
              <a:rPr lang="en-US" b="1" i="1" baseline="0" dirty="0">
                <a:latin typeface="Lucida Console" charset="0"/>
                <a:ea typeface="Lucida Console" charset="0"/>
                <a:cs typeface="Lucida Console" charset="0"/>
              </a:rPr>
              <a:t> </a:t>
            </a:r>
            <a:r>
              <a:rPr lang="en-US" b="0" i="0" baseline="0" dirty="0">
                <a:latin typeface="Lucida Console" charset="0"/>
                <a:ea typeface="Lucida Console" charset="0"/>
                <a:cs typeface="Lucida Console" charset="0"/>
              </a:rPr>
              <a:t>in R. Examples of </a:t>
            </a:r>
            <a:r>
              <a:rPr lang="en-US" b="1" i="1" baseline="0" dirty="0">
                <a:latin typeface="Lucida Console" charset="0"/>
                <a:ea typeface="Lucida Console" charset="0"/>
                <a:cs typeface="Lucida Console" charset="0"/>
              </a:rPr>
              <a:t>real </a:t>
            </a:r>
            <a:r>
              <a:rPr lang="en-US" b="0" i="0" baseline="0" dirty="0">
                <a:latin typeface="Lucida Console" charset="0"/>
                <a:ea typeface="Lucida Console" charset="0"/>
                <a:cs typeface="Lucida Console" charset="0"/>
              </a:rPr>
              <a:t>elements include:</a:t>
            </a:r>
          </a:p>
          <a:p>
            <a:pPr marL="0" indent="0">
              <a:buFont typeface="Arial" charset="0"/>
              <a:buNone/>
            </a:pPr>
            <a:endParaRPr lang="en-US" b="0" i="0" baseline="0" dirty="0">
              <a:latin typeface="Lucida Console" charset="0"/>
              <a:ea typeface="Lucida Console" charset="0"/>
              <a:cs typeface="Lucida Console" charset="0"/>
            </a:endParaRPr>
          </a:p>
          <a:p>
            <a:pPr marL="342900" indent="-342900">
              <a:buFont typeface="Arial" charset="0"/>
              <a:buChar char="•"/>
            </a:pPr>
            <a:r>
              <a:rPr lang="en-US" b="1" i="0" baseline="0" dirty="0">
                <a:latin typeface="Lucida Console" charset="0"/>
                <a:ea typeface="Lucida Console" charset="0"/>
                <a:cs typeface="Lucida Console" charset="0"/>
              </a:rPr>
              <a:t>3.14159</a:t>
            </a:r>
          </a:p>
          <a:p>
            <a:pPr marL="342900" indent="-342900">
              <a:buFont typeface="Arial" charset="0"/>
              <a:buChar char="•"/>
            </a:pPr>
            <a:r>
              <a:rPr lang="en-US" b="1" i="0" baseline="0" dirty="0">
                <a:latin typeface="Lucida Console" charset="0"/>
                <a:ea typeface="Lucida Console" charset="0"/>
                <a:cs typeface="Lucida Console" charset="0"/>
              </a:rPr>
              <a:t>3.0</a:t>
            </a:r>
          </a:p>
          <a:p>
            <a:pPr marL="342900" indent="-342900">
              <a:buFont typeface="Arial" charset="0"/>
              <a:buChar char="•"/>
            </a:pPr>
            <a:r>
              <a:rPr lang="en-US" b="1" i="0" baseline="0" dirty="0">
                <a:latin typeface="Lucida Console" charset="0"/>
                <a:ea typeface="Lucida Console" charset="0"/>
                <a:cs typeface="Lucida Console" charset="0"/>
              </a:rPr>
              <a:t>3</a:t>
            </a:r>
          </a:p>
          <a:p>
            <a:pPr marL="342900" indent="-342900">
              <a:buFont typeface="Arial" charset="0"/>
              <a:buChar char="•"/>
            </a:pPr>
            <a:endParaRPr lang="en-US" b="0" i="0" baseline="0" dirty="0">
              <a:latin typeface="Lucida Console" charset="0"/>
              <a:ea typeface="Lucida Console" charset="0"/>
              <a:cs typeface="Lucida Console" charset="0"/>
            </a:endParaRPr>
          </a:p>
          <a:p>
            <a:pPr marL="0" indent="0">
              <a:buFont typeface="Arial" charset="0"/>
              <a:buNone/>
            </a:pPr>
            <a:r>
              <a:rPr lang="en-US" b="1" i="1" baseline="0" dirty="0">
                <a:latin typeface="Lucida Console" charset="0"/>
                <a:ea typeface="Lucida Console" charset="0"/>
                <a:cs typeface="Lucida Console" charset="0"/>
              </a:rPr>
              <a:t>Real</a:t>
            </a:r>
            <a:r>
              <a:rPr lang="en-US" b="0" i="0" baseline="0" dirty="0">
                <a:latin typeface="Lucida Console" charset="0"/>
                <a:ea typeface="Lucida Console" charset="0"/>
                <a:cs typeface="Lucida Console" charset="0"/>
              </a:rPr>
              <a:t> elements are input into R as above, without quotation marks.</a:t>
            </a:r>
          </a:p>
          <a:p>
            <a:pPr marL="0" indent="0">
              <a:buFont typeface="Arial" charset="0"/>
              <a:buNone/>
            </a:pPr>
            <a:endParaRPr lang="en-US" b="0" i="0" baseline="0" dirty="0">
              <a:latin typeface="Lucida Console" charset="0"/>
              <a:ea typeface="Lucida Console" charset="0"/>
              <a:cs typeface="Lucida Console" charset="0"/>
            </a:endParaRPr>
          </a:p>
          <a:p>
            <a:pPr marL="0" indent="0">
              <a:buFont typeface="Arial" charset="0"/>
              <a:buNone/>
            </a:pPr>
            <a:r>
              <a:rPr lang="en-US" b="0" i="0" baseline="0" dirty="0">
                <a:latin typeface="Lucida Console" charset="0"/>
                <a:ea typeface="Lucida Console" charset="0"/>
                <a:cs typeface="Lucida Console" charset="0"/>
              </a:rPr>
              <a:t>An </a:t>
            </a:r>
            <a:r>
              <a:rPr lang="en-US" b="1" i="1" baseline="0" dirty="0">
                <a:latin typeface="Lucida Console" charset="0"/>
                <a:ea typeface="Lucida Console" charset="0"/>
                <a:cs typeface="Lucida Console" charset="0"/>
              </a:rPr>
              <a:t>integer </a:t>
            </a:r>
            <a:r>
              <a:rPr lang="en-US" b="0" i="0" baseline="0" dirty="0">
                <a:latin typeface="Lucida Console" charset="0"/>
                <a:ea typeface="Lucida Console" charset="0"/>
                <a:cs typeface="Lucida Console" charset="0"/>
              </a:rPr>
              <a:t>is the type used to store integers, which are real numbers without a fractional component. In R, </a:t>
            </a:r>
            <a:r>
              <a:rPr lang="en-US" b="1" i="1" baseline="0" dirty="0">
                <a:latin typeface="Lucida Console" charset="0"/>
                <a:ea typeface="Lucida Console" charset="0"/>
                <a:cs typeface="Lucida Console" charset="0"/>
              </a:rPr>
              <a:t>integer </a:t>
            </a:r>
            <a:r>
              <a:rPr lang="en-US" b="0" i="0" baseline="0" dirty="0">
                <a:latin typeface="Lucida Console" charset="0"/>
                <a:ea typeface="Lucida Console" charset="0"/>
                <a:cs typeface="Lucida Console" charset="0"/>
              </a:rPr>
              <a:t>elements can be used to represent </a:t>
            </a:r>
            <a:r>
              <a:rPr lang="en-US" b="1" i="1" baseline="0" dirty="0">
                <a:latin typeface="Lucida Console" charset="0"/>
                <a:ea typeface="Lucida Console" charset="0"/>
                <a:cs typeface="Lucida Console" charset="0"/>
              </a:rPr>
              <a:t>ordinal </a:t>
            </a:r>
            <a:r>
              <a:rPr lang="en-US" b="0" i="0" baseline="0" dirty="0">
                <a:latin typeface="Lucida Console" charset="0"/>
                <a:ea typeface="Lucida Console" charset="0"/>
                <a:cs typeface="Lucida Console" charset="0"/>
              </a:rPr>
              <a:t>data, or as a means to keep track of a count of something that will never have a fractional component. Examples of </a:t>
            </a:r>
            <a:r>
              <a:rPr lang="en-US" b="1" i="1" baseline="0" dirty="0">
                <a:latin typeface="Lucida Console" charset="0"/>
                <a:ea typeface="Lucida Console" charset="0"/>
                <a:cs typeface="Lucida Console" charset="0"/>
              </a:rPr>
              <a:t>integer </a:t>
            </a:r>
            <a:r>
              <a:rPr lang="en-US" b="0" i="0" baseline="0" dirty="0">
                <a:latin typeface="Lucida Console" charset="0"/>
                <a:ea typeface="Lucida Console" charset="0"/>
                <a:cs typeface="Lucida Console" charset="0"/>
              </a:rPr>
              <a:t>elements include:</a:t>
            </a:r>
          </a:p>
          <a:p>
            <a:pPr marL="0" indent="0">
              <a:buFont typeface="Arial" charset="0"/>
              <a:buNone/>
            </a:pPr>
            <a:endParaRPr lang="en-US" b="0" i="0" baseline="0" dirty="0">
              <a:latin typeface="Lucida Console" charset="0"/>
              <a:ea typeface="Lucida Console" charset="0"/>
              <a:cs typeface="Lucida Console" charset="0"/>
            </a:endParaRPr>
          </a:p>
          <a:p>
            <a:pPr marL="342900" indent="-342900">
              <a:buFont typeface="Arial" charset="0"/>
              <a:buChar char="•"/>
            </a:pPr>
            <a:r>
              <a:rPr lang="en-US" b="1" i="0" baseline="0" dirty="0">
                <a:latin typeface="Lucida Console" charset="0"/>
                <a:ea typeface="Lucida Console" charset="0"/>
                <a:cs typeface="Lucida Console" charset="0"/>
              </a:rPr>
              <a:t>3L</a:t>
            </a:r>
          </a:p>
          <a:p>
            <a:pPr marL="342900" indent="-342900">
              <a:buFont typeface="Arial" charset="0"/>
              <a:buChar char="•"/>
            </a:pPr>
            <a:r>
              <a:rPr lang="en-US" b="1" i="0" baseline="0" dirty="0" err="1">
                <a:latin typeface="Lucida Console" charset="0"/>
                <a:ea typeface="Lucida Console" charset="0"/>
                <a:cs typeface="Lucida Console" charset="0"/>
              </a:rPr>
              <a:t>as.integer</a:t>
            </a:r>
            <a:r>
              <a:rPr lang="en-US" b="1" i="0" baseline="0" dirty="0">
                <a:latin typeface="Lucida Console" charset="0"/>
                <a:ea typeface="Lucida Console" charset="0"/>
                <a:cs typeface="Lucida Console" charset="0"/>
              </a:rPr>
              <a:t>(3)</a:t>
            </a:r>
          </a:p>
          <a:p>
            <a:pPr marL="342900" indent="-342900">
              <a:buFont typeface="Arial" charset="0"/>
              <a:buChar char="•"/>
            </a:pPr>
            <a:endParaRPr lang="en-US" b="1" i="0" baseline="0" dirty="0">
              <a:latin typeface="Lucida Console" charset="0"/>
              <a:ea typeface="Lucida Console" charset="0"/>
              <a:cs typeface="Lucida Console" charset="0"/>
            </a:endParaRPr>
          </a:p>
          <a:p>
            <a:pPr marL="0" indent="0">
              <a:buFont typeface="Arial" charset="0"/>
              <a:buNone/>
            </a:pPr>
            <a:r>
              <a:rPr lang="en-US" b="0" i="0" baseline="0" dirty="0">
                <a:latin typeface="Lucida Console" charset="0"/>
                <a:ea typeface="Lucida Console" charset="0"/>
                <a:cs typeface="Lucida Console" charset="0"/>
              </a:rPr>
              <a:t>Because </a:t>
            </a:r>
            <a:r>
              <a:rPr lang="en-US" b="1" i="1" baseline="0" dirty="0">
                <a:latin typeface="Lucida Console" charset="0"/>
                <a:ea typeface="Lucida Console" charset="0"/>
                <a:cs typeface="Lucida Console" charset="0"/>
              </a:rPr>
              <a:t>real </a:t>
            </a:r>
            <a:r>
              <a:rPr lang="en-US" b="0" i="0" baseline="0" dirty="0">
                <a:latin typeface="Lucida Console" charset="0"/>
                <a:ea typeface="Lucida Console" charset="0"/>
                <a:cs typeface="Lucida Console" charset="0"/>
              </a:rPr>
              <a:t>elements are input as numbers in R, </a:t>
            </a:r>
            <a:r>
              <a:rPr lang="en-US" b="1" i="1" baseline="0" dirty="0">
                <a:latin typeface="Lucida Console" charset="0"/>
                <a:ea typeface="Lucida Console" charset="0"/>
                <a:cs typeface="Lucida Console" charset="0"/>
              </a:rPr>
              <a:t>integer </a:t>
            </a:r>
            <a:r>
              <a:rPr lang="en-US" b="0" i="0" baseline="0" dirty="0">
                <a:latin typeface="Lucida Console" charset="0"/>
                <a:ea typeface="Lucida Console" charset="0"/>
                <a:cs typeface="Lucida Console" charset="0"/>
              </a:rPr>
              <a:t>elements must be input in a different way. Following the </a:t>
            </a:r>
            <a:r>
              <a:rPr lang="en-US" b="1" i="1" baseline="0" dirty="0">
                <a:latin typeface="Lucida Console" charset="0"/>
                <a:ea typeface="Lucida Console" charset="0"/>
                <a:cs typeface="Lucida Console" charset="0"/>
              </a:rPr>
              <a:t>integer </a:t>
            </a:r>
            <a:r>
              <a:rPr lang="en-US" b="0" i="0" baseline="0" dirty="0">
                <a:latin typeface="Lucida Console" charset="0"/>
                <a:ea typeface="Lucida Console" charset="0"/>
                <a:cs typeface="Lucida Console" charset="0"/>
              </a:rPr>
              <a:t>by the letter </a:t>
            </a:r>
            <a:r>
              <a:rPr lang="en-US" b="1" i="0" baseline="0" dirty="0">
                <a:latin typeface="Lucida Console" charset="0"/>
                <a:ea typeface="Lucida Console" charset="0"/>
                <a:cs typeface="Lucida Console" charset="0"/>
              </a:rPr>
              <a:t>L</a:t>
            </a:r>
            <a:r>
              <a:rPr lang="en-US" b="0" i="0" baseline="0" dirty="0">
                <a:latin typeface="Lucida Console" charset="0"/>
                <a:ea typeface="Lucida Console" charset="0"/>
                <a:cs typeface="Lucida Console" charset="0"/>
              </a:rPr>
              <a:t>, or inputting it inside the function </a:t>
            </a:r>
            <a:r>
              <a:rPr lang="en-US" b="1" i="0" baseline="0" dirty="0" err="1">
                <a:latin typeface="Lucida Console" charset="0"/>
                <a:ea typeface="Lucida Console" charset="0"/>
                <a:cs typeface="Lucida Console" charset="0"/>
              </a:rPr>
              <a:t>as.integer</a:t>
            </a:r>
            <a:r>
              <a:rPr lang="en-US" b="1" i="0" baseline="0" dirty="0">
                <a:latin typeface="Lucida Console" charset="0"/>
                <a:ea typeface="Lucida Console" charset="0"/>
                <a:cs typeface="Lucida Console" charset="0"/>
              </a:rPr>
              <a:t>() </a:t>
            </a:r>
            <a:r>
              <a:rPr lang="en-US" b="0" i="0" baseline="0" dirty="0">
                <a:latin typeface="Lucida Console" charset="0"/>
                <a:ea typeface="Lucida Console" charset="0"/>
                <a:cs typeface="Lucida Console" charset="0"/>
              </a:rPr>
              <a:t>tells R that the element is of type </a:t>
            </a:r>
            <a:r>
              <a:rPr lang="en-US" b="1" i="1" baseline="0" dirty="0">
                <a:latin typeface="Lucida Console" charset="0"/>
                <a:ea typeface="Lucida Console" charset="0"/>
                <a:cs typeface="Lucida Console" charset="0"/>
              </a:rPr>
              <a:t>integer</a:t>
            </a:r>
            <a:r>
              <a:rPr lang="en-US" b="0" i="0" baseline="0" dirty="0">
                <a:latin typeface="Lucida Console" charset="0"/>
                <a:ea typeface="Lucida Console" charset="0"/>
                <a:cs typeface="Lucida Console" charset="0"/>
              </a:rPr>
              <a:t>.</a:t>
            </a:r>
          </a:p>
          <a:p>
            <a:pPr marL="0" indent="0">
              <a:buFont typeface="Arial" charset="0"/>
              <a:buNone/>
            </a:pPr>
            <a:endParaRPr lang="en-US" b="0" i="0" baseline="0" dirty="0">
              <a:latin typeface="Lucida Console" charset="0"/>
              <a:ea typeface="Lucida Console" charset="0"/>
              <a:cs typeface="Lucida Console" charset="0"/>
            </a:endParaRPr>
          </a:p>
          <a:p>
            <a:pPr marL="0" indent="0">
              <a:buFont typeface="Arial" charset="0"/>
              <a:buNone/>
            </a:pPr>
            <a:r>
              <a:rPr lang="en-US" b="0" i="0" baseline="0" dirty="0">
                <a:latin typeface="Lucida Console" charset="0"/>
                <a:ea typeface="Lucida Console" charset="0"/>
                <a:cs typeface="Lucida Console" charset="0"/>
              </a:rPr>
              <a:t>A </a:t>
            </a:r>
            <a:r>
              <a:rPr lang="en-US" b="1" i="1" baseline="0" dirty="0">
                <a:latin typeface="Lucida Console" charset="0"/>
                <a:ea typeface="Lucida Console" charset="0"/>
                <a:cs typeface="Lucida Console" charset="0"/>
              </a:rPr>
              <a:t>complex </a:t>
            </a:r>
            <a:r>
              <a:rPr lang="en-US" b="0" i="0" baseline="0" dirty="0">
                <a:latin typeface="Lucida Console" charset="0"/>
                <a:ea typeface="Lucida Console" charset="0"/>
                <a:cs typeface="Lucida Console" charset="0"/>
              </a:rPr>
              <a:t>is the type used to store complex numbers or numbers with an imaginary component. We will not use these in this class, but it is worthwhile to note that a lowercase letter </a:t>
            </a:r>
            <a:r>
              <a:rPr lang="en-US" b="1" i="0" baseline="0" dirty="0" err="1">
                <a:latin typeface="Lucida Console" charset="0"/>
                <a:ea typeface="Lucida Console" charset="0"/>
                <a:cs typeface="Lucida Console" charset="0"/>
              </a:rPr>
              <a:t>i</a:t>
            </a:r>
            <a:r>
              <a:rPr lang="en-US" b="1" i="0" baseline="0" dirty="0">
                <a:latin typeface="Lucida Console" charset="0"/>
                <a:ea typeface="Lucida Console" charset="0"/>
                <a:cs typeface="Lucida Console" charset="0"/>
              </a:rPr>
              <a:t> </a:t>
            </a:r>
            <a:r>
              <a:rPr lang="en-US" b="0" i="0" baseline="0" dirty="0">
                <a:latin typeface="Lucida Console" charset="0"/>
                <a:ea typeface="Lucida Console" charset="0"/>
                <a:cs typeface="Lucida Console" charset="0"/>
              </a:rPr>
              <a:t>next to a number will result in the creation of a complex element. The lowercase letter </a:t>
            </a:r>
            <a:r>
              <a:rPr lang="en-US" b="1" i="0" baseline="0" dirty="0" err="1">
                <a:latin typeface="Lucida Console" charset="0"/>
                <a:ea typeface="Lucida Console" charset="0"/>
                <a:cs typeface="Lucida Console" charset="0"/>
              </a:rPr>
              <a:t>i</a:t>
            </a:r>
            <a:r>
              <a:rPr lang="en-US" b="1" i="0" baseline="0" dirty="0">
                <a:latin typeface="Lucida Console" charset="0"/>
                <a:ea typeface="Lucida Console" charset="0"/>
                <a:cs typeface="Lucida Console" charset="0"/>
              </a:rPr>
              <a:t> </a:t>
            </a:r>
            <a:r>
              <a:rPr lang="en-US" b="0" i="0" baseline="0" dirty="0">
                <a:latin typeface="Lucida Console" charset="0"/>
                <a:ea typeface="Lucida Console" charset="0"/>
                <a:cs typeface="Lucida Console" charset="0"/>
              </a:rPr>
              <a:t>is a special symbol in math, representing the square root of negative one, and should not be used as the name of a variable, or next to a number as the name of a variable because of the risk that typos will lead to the creation of a </a:t>
            </a:r>
            <a:r>
              <a:rPr lang="en-US" b="1" i="1" baseline="0" dirty="0">
                <a:latin typeface="Lucida Console" charset="0"/>
                <a:ea typeface="Lucida Console" charset="0"/>
                <a:cs typeface="Lucida Console" charset="0"/>
              </a:rPr>
              <a:t>complex </a:t>
            </a:r>
            <a:r>
              <a:rPr lang="en-US" b="0" i="0" baseline="0" dirty="0">
                <a:latin typeface="Lucida Console" charset="0"/>
                <a:ea typeface="Lucida Console" charset="0"/>
                <a:cs typeface="Lucida Console" charset="0"/>
              </a:rPr>
              <a:t>element rather than the intended variable assignment. Examples of </a:t>
            </a:r>
            <a:r>
              <a:rPr lang="en-US" b="1" i="1" baseline="0" dirty="0">
                <a:latin typeface="Lucida Console" charset="0"/>
                <a:ea typeface="Lucida Console" charset="0"/>
                <a:cs typeface="Lucida Console" charset="0"/>
              </a:rPr>
              <a:t>complex </a:t>
            </a:r>
            <a:r>
              <a:rPr lang="en-US" b="0" i="0" baseline="0" dirty="0">
                <a:latin typeface="Lucida Console" charset="0"/>
                <a:ea typeface="Lucida Console" charset="0"/>
                <a:cs typeface="Lucida Console" charset="0"/>
              </a:rPr>
              <a:t>elements include:</a:t>
            </a:r>
          </a:p>
          <a:p>
            <a:pPr marL="0" indent="0">
              <a:buFont typeface="Arial" charset="0"/>
              <a:buNone/>
            </a:pPr>
            <a:endParaRPr lang="en-US" b="0" i="0" baseline="0" dirty="0">
              <a:latin typeface="Lucida Console" charset="0"/>
              <a:ea typeface="Lucida Console" charset="0"/>
              <a:cs typeface="Lucida Console" charset="0"/>
            </a:endParaRPr>
          </a:p>
          <a:p>
            <a:pPr marL="342900" indent="-342900">
              <a:buFont typeface="Arial" charset="0"/>
              <a:buChar char="•"/>
            </a:pPr>
            <a:r>
              <a:rPr lang="en-US" b="1" i="0" baseline="0" dirty="0">
                <a:latin typeface="Lucida Console" charset="0"/>
                <a:ea typeface="Lucida Console" charset="0"/>
                <a:cs typeface="Lucida Console" charset="0"/>
              </a:rPr>
              <a:t>0i</a:t>
            </a:r>
          </a:p>
          <a:p>
            <a:pPr marL="342900" indent="-342900">
              <a:buFont typeface="Arial" charset="0"/>
              <a:buChar char="•"/>
            </a:pPr>
            <a:r>
              <a:rPr lang="en-US" b="1" i="0" baseline="0" dirty="0">
                <a:latin typeface="Lucida Console" charset="0"/>
                <a:ea typeface="Lucida Console" charset="0"/>
                <a:cs typeface="Lucida Console" charset="0"/>
              </a:rPr>
              <a:t>2 + 3i</a:t>
            </a:r>
          </a:p>
          <a:p>
            <a:pPr marL="342900" indent="-342900">
              <a:buFont typeface="Arial" charset="0"/>
              <a:buChar char="•"/>
            </a:pPr>
            <a:r>
              <a:rPr lang="en-US" b="1" i="0" baseline="0" dirty="0">
                <a:latin typeface="Lucida Console" charset="0"/>
                <a:ea typeface="Lucida Console" charset="0"/>
                <a:cs typeface="Lucida Console" charset="0"/>
              </a:rPr>
              <a:t>0.4 – 1.3i</a:t>
            </a:r>
          </a:p>
          <a:p>
            <a:pPr marL="342900" indent="-342900">
              <a:buFont typeface="Arial" charset="0"/>
              <a:buChar char="•"/>
            </a:pPr>
            <a:endParaRPr lang="en-US" b="0" i="0" baseline="0" dirty="0">
              <a:latin typeface="Lucida Console" charset="0"/>
              <a:ea typeface="Lucida Console" charset="0"/>
              <a:cs typeface="Lucida Console" charset="0"/>
            </a:endParaRPr>
          </a:p>
          <a:p>
            <a:pPr marL="0" indent="0">
              <a:buFont typeface="Arial" charset="0"/>
              <a:buNone/>
            </a:pPr>
            <a:r>
              <a:rPr lang="en-US" b="0" i="0" baseline="0" dirty="0">
                <a:latin typeface="Lucida Console" charset="0"/>
                <a:ea typeface="Lucida Console" charset="0"/>
                <a:cs typeface="Lucida Console" charset="0"/>
              </a:rPr>
              <a:t>A </a:t>
            </a:r>
            <a:r>
              <a:rPr lang="en-US" b="1" i="1" baseline="0" dirty="0">
                <a:latin typeface="Lucida Console" charset="0"/>
                <a:ea typeface="Lucida Console" charset="0"/>
                <a:cs typeface="Lucida Console" charset="0"/>
              </a:rPr>
              <a:t>logical </a:t>
            </a:r>
            <a:r>
              <a:rPr lang="en-US" b="0" i="0" baseline="0" dirty="0">
                <a:latin typeface="Lucida Console" charset="0"/>
                <a:ea typeface="Lucida Console" charset="0"/>
                <a:cs typeface="Lucida Console" charset="0"/>
              </a:rPr>
              <a:t>is the type used to store either true or false. This type is used to store the result of a logic statement, such as </a:t>
            </a:r>
            <a:r>
              <a:rPr lang="en-US" b="1" i="0" baseline="0" dirty="0">
                <a:latin typeface="Lucida Console" charset="0"/>
                <a:ea typeface="Lucida Console" charset="0"/>
                <a:cs typeface="Lucida Console" charset="0"/>
              </a:rPr>
              <a:t>3 &gt; 5</a:t>
            </a:r>
            <a:r>
              <a:rPr lang="en-US" b="0" i="0" baseline="0" dirty="0">
                <a:latin typeface="Lucida Console" charset="0"/>
                <a:ea typeface="Lucida Console" charset="0"/>
                <a:cs typeface="Lucida Console" charset="0"/>
              </a:rPr>
              <a:t>, which is false. False translates to a zero and True translates to a one in R. True, False, T and F should not be used as variable names because of the risk that typos will lead to the creation of a </a:t>
            </a:r>
            <a:r>
              <a:rPr lang="en-US" b="1" i="1" baseline="0" dirty="0">
                <a:latin typeface="Lucida Console" charset="0"/>
                <a:ea typeface="Lucida Console" charset="0"/>
                <a:cs typeface="Lucida Console" charset="0"/>
              </a:rPr>
              <a:t>logical </a:t>
            </a:r>
            <a:r>
              <a:rPr lang="en-US" b="0" i="0" baseline="0" dirty="0">
                <a:latin typeface="Lucida Console" charset="0"/>
                <a:ea typeface="Lucida Console" charset="0"/>
                <a:cs typeface="Lucida Console" charset="0"/>
              </a:rPr>
              <a:t>element rather than the intended variable assignment. Examples of </a:t>
            </a:r>
            <a:r>
              <a:rPr lang="en-US" b="1" i="1" baseline="0" dirty="0">
                <a:latin typeface="Lucida Console" charset="0"/>
                <a:ea typeface="Lucida Console" charset="0"/>
                <a:cs typeface="Lucida Console" charset="0"/>
              </a:rPr>
              <a:t>logical </a:t>
            </a:r>
            <a:r>
              <a:rPr lang="en-US" b="0" i="0" baseline="0" dirty="0">
                <a:latin typeface="Lucida Console" charset="0"/>
                <a:ea typeface="Lucida Console" charset="0"/>
                <a:cs typeface="Lucida Console" charset="0"/>
              </a:rPr>
              <a:t>elements include:</a:t>
            </a:r>
          </a:p>
          <a:p>
            <a:pPr marL="0" indent="0">
              <a:buFont typeface="Arial" charset="0"/>
              <a:buNone/>
            </a:pPr>
            <a:endParaRPr lang="en-US" b="0" i="0" baseline="0" dirty="0">
              <a:latin typeface="Lucida Console" charset="0"/>
              <a:ea typeface="Lucida Console" charset="0"/>
              <a:cs typeface="Lucida Console" charset="0"/>
            </a:endParaRPr>
          </a:p>
          <a:p>
            <a:pPr marL="342900" indent="-342900">
              <a:buFont typeface="Arial" charset="0"/>
              <a:buChar char="•"/>
            </a:pPr>
            <a:r>
              <a:rPr lang="en-US" b="1" i="0" baseline="0" dirty="0">
                <a:latin typeface="Lucida Console" charset="0"/>
                <a:ea typeface="Lucida Console" charset="0"/>
                <a:cs typeface="Lucida Console" charset="0"/>
              </a:rPr>
              <a:t>F</a:t>
            </a:r>
          </a:p>
          <a:p>
            <a:pPr marL="342900" indent="-342900">
              <a:buFont typeface="Arial" charset="0"/>
              <a:buChar char="•"/>
            </a:pPr>
            <a:r>
              <a:rPr lang="en-US" b="1" i="0" baseline="0" dirty="0">
                <a:latin typeface="Lucida Console" charset="0"/>
                <a:ea typeface="Lucida Console" charset="0"/>
                <a:cs typeface="Lucida Console" charset="0"/>
              </a:rPr>
              <a:t>T</a:t>
            </a:r>
          </a:p>
          <a:p>
            <a:pPr marL="342900" indent="-342900">
              <a:buFont typeface="Arial" charset="0"/>
              <a:buChar char="•"/>
            </a:pPr>
            <a:r>
              <a:rPr lang="en-US" b="1" i="0" baseline="0" dirty="0">
                <a:latin typeface="Lucida Console" charset="0"/>
                <a:ea typeface="Lucida Console" charset="0"/>
                <a:cs typeface="Lucida Console" charset="0"/>
              </a:rPr>
              <a:t>FALSE</a:t>
            </a:r>
          </a:p>
          <a:p>
            <a:pPr marL="342900" indent="-342900">
              <a:buFont typeface="Arial" charset="0"/>
              <a:buChar char="•"/>
            </a:pPr>
            <a:r>
              <a:rPr lang="en-US" b="1" i="0" baseline="0" dirty="0">
                <a:latin typeface="Lucida Console" charset="0"/>
                <a:ea typeface="Lucida Console" charset="0"/>
                <a:cs typeface="Lucida Console" charset="0"/>
              </a:rPr>
              <a:t>TRUE</a:t>
            </a:r>
          </a:p>
          <a:p>
            <a:pPr marL="342900" indent="-342900">
              <a:buFont typeface="Arial" charset="0"/>
              <a:buChar char="•"/>
            </a:pPr>
            <a:endParaRPr lang="en-US" b="1" i="0" baseline="0" dirty="0">
              <a:latin typeface="Lucida Console" charset="0"/>
              <a:ea typeface="Lucida Console" charset="0"/>
              <a:cs typeface="Lucida Console" charset="0"/>
            </a:endParaRPr>
          </a:p>
          <a:p>
            <a:pPr marL="0" marR="0" indent="0" defTabSz="457200" eaLnBrk="1" fontAlgn="auto" latinLnBrk="0" hangingPunct="1">
              <a:lnSpc>
                <a:spcPct val="117999"/>
              </a:lnSpc>
              <a:spcBef>
                <a:spcPts val="0"/>
              </a:spcBef>
              <a:spcAft>
                <a:spcPts val="0"/>
              </a:spcAft>
              <a:buClrTx/>
              <a:buSzTx/>
              <a:buFont typeface="Arial" charset="0"/>
              <a:buNone/>
              <a:tabLst/>
              <a:defRPr/>
            </a:pPr>
            <a:r>
              <a:rPr lang="en-US" b="1" i="1" baseline="0" dirty="0">
                <a:latin typeface="Lucida Console" charset="0"/>
                <a:ea typeface="Lucida Console" charset="0"/>
                <a:cs typeface="Lucida Console" charset="0"/>
              </a:rPr>
              <a:t>Logical </a:t>
            </a:r>
            <a:r>
              <a:rPr lang="en-US" b="0" i="0" baseline="0" dirty="0">
                <a:latin typeface="Lucida Console" charset="0"/>
                <a:ea typeface="Lucida Console" charset="0"/>
                <a:cs typeface="Lucida Console" charset="0"/>
              </a:rPr>
              <a:t>elements are input into R as above, without quotation marks.</a:t>
            </a:r>
          </a:p>
          <a:p>
            <a:pPr marL="0" indent="0">
              <a:buFont typeface="Arial" charset="0"/>
              <a:buNone/>
            </a:pPr>
            <a:endParaRPr lang="en-US" dirty="0">
              <a:latin typeface="Lucida Console" charset="0"/>
              <a:ea typeface="Lucida Console" charset="0"/>
              <a:cs typeface="Lucida Console" charset="0"/>
            </a:endParaRPr>
          </a:p>
          <a:p>
            <a:endParaRPr lang="en-US" dirty="0"/>
          </a:p>
        </p:txBody>
      </p:sp>
      <p:sp>
        <p:nvSpPr>
          <p:cNvPr id="4" name="Slide Number Placeholder 3"/>
          <p:cNvSpPr>
            <a:spLocks noGrp="1"/>
          </p:cNvSpPr>
          <p:nvPr>
            <p:ph type="sldNum" sz="quarter" idx="10"/>
          </p:nvPr>
        </p:nvSpPr>
        <p:spPr/>
        <p:txBody>
          <a:bodyPr/>
          <a:lstStyle/>
          <a:p>
            <a:fld id="{63BE83DB-5560-E541-A3C4-289345B22AF9}" type="slidenum">
              <a:rPr lang="en-US" smtClean="0"/>
              <a:t>6</a:t>
            </a:fld>
            <a:endParaRPr lang="en-US"/>
          </a:p>
        </p:txBody>
      </p:sp>
    </p:spTree>
    <p:extLst>
      <p:ext uri="{BB962C8B-B14F-4D97-AF65-F5344CB8AC3E}">
        <p14:creationId xmlns:p14="http://schemas.microsoft.com/office/powerpoint/2010/main" val="34007662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slidedeck.io</a:t>
            </a:r>
            <a:r>
              <a:rPr lang="en-US" dirty="0"/>
              <a:t>/min2bro/</a:t>
            </a:r>
            <a:r>
              <a:rPr lang="en-US" dirty="0" err="1"/>
              <a:t>WebScraping</a:t>
            </a:r>
            <a:endParaRPr lang="en-US" dirty="0"/>
          </a:p>
        </p:txBody>
      </p:sp>
      <p:sp>
        <p:nvSpPr>
          <p:cNvPr id="4" name="Slide Number Placeholder 3"/>
          <p:cNvSpPr>
            <a:spLocks noGrp="1"/>
          </p:cNvSpPr>
          <p:nvPr>
            <p:ph type="sldNum" sz="quarter" idx="10"/>
          </p:nvPr>
        </p:nvSpPr>
        <p:spPr/>
        <p:txBody>
          <a:bodyPr/>
          <a:lstStyle/>
          <a:p>
            <a:fld id="{E87ED0EF-C622-8146-8D06-A6AD1227854E}" type="slidenum">
              <a:rPr lang="en-US" smtClean="0"/>
              <a:t>15</a:t>
            </a:fld>
            <a:endParaRPr lang="en-US"/>
          </a:p>
        </p:txBody>
      </p:sp>
    </p:spTree>
    <p:extLst>
      <p:ext uri="{BB962C8B-B14F-4D97-AF65-F5344CB8AC3E}">
        <p14:creationId xmlns:p14="http://schemas.microsoft.com/office/powerpoint/2010/main" val="28134146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9E7609-E903-754A-901D-C6CC2B41601C}" type="datetimeFigureOut">
              <a:rPr lang="en-US" smtClean="0"/>
              <a:t>5/29/18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7F48DF-85BA-ED43-9A4A-98F8F907E746}" type="slidenum">
              <a:rPr lang="en-US" smtClean="0"/>
              <a:t>‹#›</a:t>
            </a:fld>
            <a:endParaRPr lang="en-US"/>
          </a:p>
        </p:txBody>
      </p:sp>
    </p:spTree>
    <p:extLst>
      <p:ext uri="{BB962C8B-B14F-4D97-AF65-F5344CB8AC3E}">
        <p14:creationId xmlns:p14="http://schemas.microsoft.com/office/powerpoint/2010/main" val="23871610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9E7609-E903-754A-901D-C6CC2B41601C}" type="datetimeFigureOut">
              <a:rPr lang="en-US" smtClean="0"/>
              <a:t>5/29/18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7F48DF-85BA-ED43-9A4A-98F8F907E746}" type="slidenum">
              <a:rPr lang="en-US" smtClean="0"/>
              <a:t>‹#›</a:t>
            </a:fld>
            <a:endParaRPr lang="en-US"/>
          </a:p>
        </p:txBody>
      </p:sp>
    </p:spTree>
    <p:extLst>
      <p:ext uri="{BB962C8B-B14F-4D97-AF65-F5344CB8AC3E}">
        <p14:creationId xmlns:p14="http://schemas.microsoft.com/office/powerpoint/2010/main" val="30187764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9E7609-E903-754A-901D-C6CC2B41601C}" type="datetimeFigureOut">
              <a:rPr lang="en-US" smtClean="0"/>
              <a:t>5/29/18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7F48DF-85BA-ED43-9A4A-98F8F907E746}" type="slidenum">
              <a:rPr lang="en-US" smtClean="0"/>
              <a:t>‹#›</a:t>
            </a:fld>
            <a:endParaRPr lang="en-US"/>
          </a:p>
        </p:txBody>
      </p:sp>
    </p:spTree>
    <p:extLst>
      <p:ext uri="{BB962C8B-B14F-4D97-AF65-F5344CB8AC3E}">
        <p14:creationId xmlns:p14="http://schemas.microsoft.com/office/powerpoint/2010/main" val="24193869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89E7609-E903-754A-901D-C6CC2B41601C}" type="datetimeFigureOut">
              <a:rPr lang="en-US" smtClean="0"/>
              <a:t>5/29/18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7F48DF-85BA-ED43-9A4A-98F8F907E746}" type="slidenum">
              <a:rPr lang="en-US" smtClean="0"/>
              <a:t>‹#›</a:t>
            </a:fld>
            <a:endParaRPr lang="en-US"/>
          </a:p>
        </p:txBody>
      </p:sp>
    </p:spTree>
    <p:extLst>
      <p:ext uri="{BB962C8B-B14F-4D97-AF65-F5344CB8AC3E}">
        <p14:creationId xmlns:p14="http://schemas.microsoft.com/office/powerpoint/2010/main" val="35113291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89E7609-E903-754A-901D-C6CC2B41601C}" type="datetimeFigureOut">
              <a:rPr lang="en-US" smtClean="0"/>
              <a:t>5/29/18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7F48DF-85BA-ED43-9A4A-98F8F907E746}" type="slidenum">
              <a:rPr lang="en-US" smtClean="0"/>
              <a:t>‹#›</a:t>
            </a:fld>
            <a:endParaRPr lang="en-US"/>
          </a:p>
        </p:txBody>
      </p:sp>
    </p:spTree>
    <p:extLst>
      <p:ext uri="{BB962C8B-B14F-4D97-AF65-F5344CB8AC3E}">
        <p14:creationId xmlns:p14="http://schemas.microsoft.com/office/powerpoint/2010/main" val="10274835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89E7609-E903-754A-901D-C6CC2B41601C}" type="datetimeFigureOut">
              <a:rPr lang="en-US" smtClean="0"/>
              <a:t>5/29/18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7F48DF-85BA-ED43-9A4A-98F8F907E746}" type="slidenum">
              <a:rPr lang="en-US" smtClean="0"/>
              <a:t>‹#›</a:t>
            </a:fld>
            <a:endParaRPr lang="en-US"/>
          </a:p>
        </p:txBody>
      </p:sp>
    </p:spTree>
    <p:extLst>
      <p:ext uri="{BB962C8B-B14F-4D97-AF65-F5344CB8AC3E}">
        <p14:creationId xmlns:p14="http://schemas.microsoft.com/office/powerpoint/2010/main" val="2771180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89E7609-E903-754A-901D-C6CC2B41601C}" type="datetimeFigureOut">
              <a:rPr lang="en-US" smtClean="0"/>
              <a:t>5/29/18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47F48DF-85BA-ED43-9A4A-98F8F907E746}" type="slidenum">
              <a:rPr lang="en-US" smtClean="0"/>
              <a:t>‹#›</a:t>
            </a:fld>
            <a:endParaRPr lang="en-US"/>
          </a:p>
        </p:txBody>
      </p:sp>
    </p:spTree>
    <p:extLst>
      <p:ext uri="{BB962C8B-B14F-4D97-AF65-F5344CB8AC3E}">
        <p14:creationId xmlns:p14="http://schemas.microsoft.com/office/powerpoint/2010/main" val="39745180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89E7609-E903-754A-901D-C6CC2B41601C}" type="datetimeFigureOut">
              <a:rPr lang="en-US" smtClean="0"/>
              <a:t>5/29/18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47F48DF-85BA-ED43-9A4A-98F8F907E746}" type="slidenum">
              <a:rPr lang="en-US" smtClean="0"/>
              <a:t>‹#›</a:t>
            </a:fld>
            <a:endParaRPr lang="en-US"/>
          </a:p>
        </p:txBody>
      </p:sp>
    </p:spTree>
    <p:extLst>
      <p:ext uri="{BB962C8B-B14F-4D97-AF65-F5344CB8AC3E}">
        <p14:creationId xmlns:p14="http://schemas.microsoft.com/office/powerpoint/2010/main" val="38235487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89E7609-E903-754A-901D-C6CC2B41601C}" type="datetimeFigureOut">
              <a:rPr lang="en-US" smtClean="0"/>
              <a:t>5/29/18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47F48DF-85BA-ED43-9A4A-98F8F907E746}" type="slidenum">
              <a:rPr lang="en-US" smtClean="0"/>
              <a:t>‹#›</a:t>
            </a:fld>
            <a:endParaRPr lang="en-US"/>
          </a:p>
        </p:txBody>
      </p:sp>
    </p:spTree>
    <p:extLst>
      <p:ext uri="{BB962C8B-B14F-4D97-AF65-F5344CB8AC3E}">
        <p14:creationId xmlns:p14="http://schemas.microsoft.com/office/powerpoint/2010/main" val="39466633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89E7609-E903-754A-901D-C6CC2B41601C}" type="datetimeFigureOut">
              <a:rPr lang="en-US" smtClean="0"/>
              <a:t>5/29/18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7F48DF-85BA-ED43-9A4A-98F8F907E746}" type="slidenum">
              <a:rPr lang="en-US" smtClean="0"/>
              <a:t>‹#›</a:t>
            </a:fld>
            <a:endParaRPr lang="en-US"/>
          </a:p>
        </p:txBody>
      </p:sp>
    </p:spTree>
    <p:extLst>
      <p:ext uri="{BB962C8B-B14F-4D97-AF65-F5344CB8AC3E}">
        <p14:creationId xmlns:p14="http://schemas.microsoft.com/office/powerpoint/2010/main" val="16467591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89E7609-E903-754A-901D-C6CC2B41601C}" type="datetimeFigureOut">
              <a:rPr lang="en-US" smtClean="0"/>
              <a:t>5/29/18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7F48DF-85BA-ED43-9A4A-98F8F907E746}" type="slidenum">
              <a:rPr lang="en-US" smtClean="0"/>
              <a:t>‹#›</a:t>
            </a:fld>
            <a:endParaRPr lang="en-US"/>
          </a:p>
        </p:txBody>
      </p:sp>
    </p:spTree>
    <p:extLst>
      <p:ext uri="{BB962C8B-B14F-4D97-AF65-F5344CB8AC3E}">
        <p14:creationId xmlns:p14="http://schemas.microsoft.com/office/powerpoint/2010/main" val="4137255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9E7609-E903-754A-901D-C6CC2B41601C}" type="datetimeFigureOut">
              <a:rPr lang="en-US" smtClean="0"/>
              <a:t>5/29/18</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7F48DF-85BA-ED43-9A4A-98F8F907E746}" type="slidenum">
              <a:rPr lang="en-US" smtClean="0"/>
              <a:t>‹#›</a:t>
            </a:fld>
            <a:endParaRPr lang="en-US"/>
          </a:p>
        </p:txBody>
      </p:sp>
    </p:spTree>
    <p:extLst>
      <p:ext uri="{BB962C8B-B14F-4D97-AF65-F5344CB8AC3E}">
        <p14:creationId xmlns:p14="http://schemas.microsoft.com/office/powerpoint/2010/main" val="32693361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www.python.org/"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AAF7F-5A90-9E4C-B9F1-35F1E3751DFD}"/>
              </a:ext>
            </a:extLst>
          </p:cNvPr>
          <p:cNvSpPr>
            <a:spLocks noGrp="1"/>
          </p:cNvSpPr>
          <p:nvPr>
            <p:ph type="ctrTitle"/>
          </p:nvPr>
        </p:nvSpPr>
        <p:spPr/>
        <p:txBody>
          <a:bodyPr/>
          <a:lstStyle/>
          <a:p>
            <a:r>
              <a:rPr lang="en-US" dirty="0"/>
              <a:t>Python for Data Science</a:t>
            </a:r>
          </a:p>
        </p:txBody>
      </p:sp>
      <p:sp>
        <p:nvSpPr>
          <p:cNvPr id="3" name="Subtitle 2">
            <a:extLst>
              <a:ext uri="{FF2B5EF4-FFF2-40B4-BE49-F238E27FC236}">
                <a16:creationId xmlns:a16="http://schemas.microsoft.com/office/drawing/2014/main" id="{1680635C-3FFA-7F4C-A774-C75BD153049F}"/>
              </a:ext>
            </a:extLst>
          </p:cNvPr>
          <p:cNvSpPr>
            <a:spLocks noGrp="1"/>
          </p:cNvSpPr>
          <p:nvPr>
            <p:ph type="subTitle" idx="1"/>
          </p:nvPr>
        </p:nvSpPr>
        <p:spPr/>
        <p:txBody>
          <a:bodyPr/>
          <a:lstStyle/>
          <a:p>
            <a:r>
              <a:rPr lang="en-US" dirty="0"/>
              <a:t>Week 1 </a:t>
            </a:r>
          </a:p>
        </p:txBody>
      </p:sp>
    </p:spTree>
    <p:extLst>
      <p:ext uri="{BB962C8B-B14F-4D97-AF65-F5344CB8AC3E}">
        <p14:creationId xmlns:p14="http://schemas.microsoft.com/office/powerpoint/2010/main" val="18555000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E75FC-EDDF-C84B-B72F-EE62BEFCBCE5}"/>
              </a:ext>
            </a:extLst>
          </p:cNvPr>
          <p:cNvSpPr>
            <a:spLocks noGrp="1"/>
          </p:cNvSpPr>
          <p:nvPr>
            <p:ph type="title"/>
          </p:nvPr>
        </p:nvSpPr>
        <p:spPr>
          <a:xfrm>
            <a:off x="0" y="-96113"/>
            <a:ext cx="7886700" cy="1325563"/>
          </a:xfrm>
        </p:spPr>
        <p:txBody>
          <a:bodyPr/>
          <a:lstStyle/>
          <a:p>
            <a:r>
              <a:rPr lang="en-US" dirty="0"/>
              <a:t>Outline for Today’s Class</a:t>
            </a:r>
          </a:p>
        </p:txBody>
      </p:sp>
      <p:sp>
        <p:nvSpPr>
          <p:cNvPr id="3" name="Content Placeholder 2">
            <a:extLst>
              <a:ext uri="{FF2B5EF4-FFF2-40B4-BE49-F238E27FC236}">
                <a16:creationId xmlns:a16="http://schemas.microsoft.com/office/drawing/2014/main" id="{670230CE-1652-3245-905A-933B848A2FE6}"/>
              </a:ext>
            </a:extLst>
          </p:cNvPr>
          <p:cNvSpPr>
            <a:spLocks noGrp="1"/>
          </p:cNvSpPr>
          <p:nvPr>
            <p:ph idx="1"/>
          </p:nvPr>
        </p:nvSpPr>
        <p:spPr>
          <a:xfrm>
            <a:off x="164824" y="1096756"/>
            <a:ext cx="7886700" cy="4351338"/>
          </a:xfrm>
        </p:spPr>
        <p:txBody>
          <a:bodyPr/>
          <a:lstStyle/>
          <a:p>
            <a:pPr lvl="1"/>
            <a:endParaRPr lang="en-US" dirty="0"/>
          </a:p>
          <a:p>
            <a:pPr lvl="1"/>
            <a:endParaRPr lang="en-US" dirty="0"/>
          </a:p>
          <a:p>
            <a:pPr lvl="1"/>
            <a:endParaRPr lang="en-US" dirty="0"/>
          </a:p>
          <a:p>
            <a:pPr lvl="1"/>
            <a:endParaRPr lang="en-US" dirty="0"/>
          </a:p>
        </p:txBody>
      </p:sp>
      <p:sp>
        <p:nvSpPr>
          <p:cNvPr id="4" name="Rectangle 3">
            <a:extLst>
              <a:ext uri="{FF2B5EF4-FFF2-40B4-BE49-F238E27FC236}">
                <a16:creationId xmlns:a16="http://schemas.microsoft.com/office/drawing/2014/main" id="{D7B2AC6B-ABCD-8B48-BE60-3944E6268147}"/>
              </a:ext>
            </a:extLst>
          </p:cNvPr>
          <p:cNvSpPr/>
          <p:nvPr/>
        </p:nvSpPr>
        <p:spPr>
          <a:xfrm>
            <a:off x="164824" y="1096756"/>
            <a:ext cx="8356324" cy="5509200"/>
          </a:xfrm>
          <a:prstGeom prst="rect">
            <a:avLst/>
          </a:prstGeom>
        </p:spPr>
        <p:txBody>
          <a:bodyPr wrap="square">
            <a:spAutoFit/>
          </a:bodyPr>
          <a:lstStyle/>
          <a:p>
            <a:pPr marL="342900" indent="-342900">
              <a:buAutoNum type="arabicPeriod"/>
            </a:pPr>
            <a:r>
              <a:rPr lang="en-US" sz="3200" dirty="0"/>
              <a:t>Getting Data into Python</a:t>
            </a:r>
          </a:p>
          <a:p>
            <a:pPr marL="342900" indent="-342900">
              <a:buAutoNum type="arabicPeriod"/>
            </a:pPr>
            <a:r>
              <a:rPr lang="en-US" sz="3200" dirty="0"/>
              <a:t>Extracting data using pandas</a:t>
            </a:r>
          </a:p>
          <a:p>
            <a:pPr marL="342900" indent="-342900">
              <a:buAutoNum type="arabicPeriod"/>
            </a:pPr>
            <a:r>
              <a:rPr lang="en-US" sz="3200" dirty="0"/>
              <a:t>CSV files</a:t>
            </a:r>
          </a:p>
          <a:p>
            <a:pPr marL="342900" indent="-342900">
              <a:buAutoNum type="arabicPeriod"/>
            </a:pPr>
            <a:r>
              <a:rPr lang="en-US" sz="3200" dirty="0"/>
              <a:t>Excel files</a:t>
            </a:r>
          </a:p>
          <a:p>
            <a:pPr marL="342900" indent="-342900">
              <a:buAutoNum type="arabicPeriod"/>
            </a:pPr>
            <a:r>
              <a:rPr lang="en-US" sz="3200" dirty="0"/>
              <a:t>Reading from databases </a:t>
            </a:r>
          </a:p>
          <a:p>
            <a:pPr marL="800100" lvl="1" indent="-342900">
              <a:buAutoNum type="arabicPeriod"/>
            </a:pPr>
            <a:r>
              <a:rPr lang="en-US" sz="3200" dirty="0"/>
              <a:t>SQLite o MySQL into Pandas</a:t>
            </a:r>
          </a:p>
          <a:p>
            <a:pPr marL="342900" indent="-342900">
              <a:buAutoNum type="arabicPeriod"/>
            </a:pPr>
            <a:r>
              <a:rPr lang="en-US" sz="3200" dirty="0"/>
              <a:t>SQL Alchemy and Flask </a:t>
            </a:r>
          </a:p>
          <a:p>
            <a:pPr marL="342900" indent="-342900">
              <a:buAutoNum type="arabicPeriod"/>
            </a:pPr>
            <a:r>
              <a:rPr lang="en-US" sz="3200" dirty="0"/>
              <a:t>Reading and parsing from the web</a:t>
            </a:r>
          </a:p>
          <a:p>
            <a:pPr marL="342900" indent="-342900">
              <a:buAutoNum type="arabicPeriod"/>
            </a:pPr>
            <a:r>
              <a:rPr lang="en-US" sz="3200" dirty="0"/>
              <a:t>Primary Data Sources</a:t>
            </a:r>
          </a:p>
          <a:p>
            <a:pPr marL="800100" lvl="1" indent="-342900">
              <a:buAutoNum type="arabicPeriod"/>
            </a:pPr>
            <a:r>
              <a:rPr lang="en-US" sz="3200" dirty="0"/>
              <a:t>Images</a:t>
            </a:r>
          </a:p>
          <a:p>
            <a:pPr marL="800100" lvl="1" indent="-342900">
              <a:buAutoNum type="arabicPeriod"/>
            </a:pPr>
            <a:r>
              <a:rPr lang="en-US" sz="3200" dirty="0"/>
              <a:t>Binary Files</a:t>
            </a:r>
          </a:p>
        </p:txBody>
      </p:sp>
    </p:spTree>
    <p:extLst>
      <p:ext uri="{BB962C8B-B14F-4D97-AF65-F5344CB8AC3E}">
        <p14:creationId xmlns:p14="http://schemas.microsoft.com/office/powerpoint/2010/main" val="30942478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B79CF-7FD1-4449-8EE3-EC03A95090ED}"/>
              </a:ext>
            </a:extLst>
          </p:cNvPr>
          <p:cNvSpPr>
            <a:spLocks noGrp="1"/>
          </p:cNvSpPr>
          <p:nvPr>
            <p:ph type="title"/>
          </p:nvPr>
        </p:nvSpPr>
        <p:spPr>
          <a:xfrm>
            <a:off x="138320" y="76338"/>
            <a:ext cx="7886700" cy="1325563"/>
          </a:xfrm>
        </p:spPr>
        <p:txBody>
          <a:bodyPr/>
          <a:lstStyle/>
          <a:p>
            <a:r>
              <a:rPr lang="en-US" dirty="0"/>
              <a:t>Chicken vs Egg </a:t>
            </a:r>
          </a:p>
        </p:txBody>
      </p:sp>
      <p:sp>
        <p:nvSpPr>
          <p:cNvPr id="3" name="Content Placeholder 2">
            <a:extLst>
              <a:ext uri="{FF2B5EF4-FFF2-40B4-BE49-F238E27FC236}">
                <a16:creationId xmlns:a16="http://schemas.microsoft.com/office/drawing/2014/main" id="{8F22EBF8-6A92-224C-A378-5D6B5A1F4728}"/>
              </a:ext>
            </a:extLst>
          </p:cNvPr>
          <p:cNvSpPr>
            <a:spLocks noGrp="1"/>
          </p:cNvSpPr>
          <p:nvPr>
            <p:ph idx="1"/>
          </p:nvPr>
        </p:nvSpPr>
        <p:spPr>
          <a:xfrm>
            <a:off x="376859" y="1401901"/>
            <a:ext cx="7886700" cy="4351338"/>
          </a:xfrm>
        </p:spPr>
        <p:txBody>
          <a:bodyPr/>
          <a:lstStyle/>
          <a:p>
            <a:pPr marL="0" indent="0" algn="ctr">
              <a:buNone/>
            </a:pPr>
            <a:r>
              <a:rPr lang="en-US" dirty="0"/>
              <a:t>Do I talk about data processing packages like </a:t>
            </a:r>
            <a:r>
              <a:rPr lang="en-US" dirty="0" err="1"/>
              <a:t>Numpy</a:t>
            </a:r>
            <a:r>
              <a:rPr lang="en-US" dirty="0"/>
              <a:t> and Pandas first, then how to get data into these structures </a:t>
            </a:r>
          </a:p>
          <a:p>
            <a:pPr marL="0" indent="0" algn="ctr">
              <a:buNone/>
            </a:pPr>
            <a:endParaRPr lang="en-US" dirty="0"/>
          </a:p>
          <a:p>
            <a:pPr marL="0" indent="0" algn="ctr">
              <a:buNone/>
            </a:pPr>
            <a:r>
              <a:rPr lang="en-US" dirty="0"/>
              <a:t>Or </a:t>
            </a:r>
          </a:p>
          <a:p>
            <a:pPr marL="0" indent="0" algn="ctr">
              <a:buNone/>
            </a:pPr>
            <a:endParaRPr lang="en-US" dirty="0"/>
          </a:p>
          <a:p>
            <a:pPr marL="0" indent="0" algn="ctr">
              <a:buNone/>
            </a:pPr>
            <a:r>
              <a:rPr lang="en-US" dirty="0"/>
              <a:t>Do I talk about how to get data into Python and then highlight the function of the these packages. </a:t>
            </a:r>
          </a:p>
        </p:txBody>
      </p:sp>
    </p:spTree>
    <p:extLst>
      <p:ext uri="{BB962C8B-B14F-4D97-AF65-F5344CB8AC3E}">
        <p14:creationId xmlns:p14="http://schemas.microsoft.com/office/powerpoint/2010/main" val="31911462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B79CF-7FD1-4449-8EE3-EC03A95090ED}"/>
              </a:ext>
            </a:extLst>
          </p:cNvPr>
          <p:cNvSpPr>
            <a:spLocks noGrp="1"/>
          </p:cNvSpPr>
          <p:nvPr>
            <p:ph type="title"/>
          </p:nvPr>
        </p:nvSpPr>
        <p:spPr>
          <a:xfrm>
            <a:off x="138320" y="76338"/>
            <a:ext cx="7886700" cy="1325563"/>
          </a:xfrm>
        </p:spPr>
        <p:txBody>
          <a:bodyPr/>
          <a:lstStyle/>
          <a:p>
            <a:r>
              <a:rPr lang="en-US" dirty="0"/>
              <a:t>Chicken vs Egg </a:t>
            </a:r>
          </a:p>
        </p:txBody>
      </p:sp>
      <p:sp>
        <p:nvSpPr>
          <p:cNvPr id="3" name="Content Placeholder 2">
            <a:extLst>
              <a:ext uri="{FF2B5EF4-FFF2-40B4-BE49-F238E27FC236}">
                <a16:creationId xmlns:a16="http://schemas.microsoft.com/office/drawing/2014/main" id="{8F22EBF8-6A92-224C-A378-5D6B5A1F4728}"/>
              </a:ext>
            </a:extLst>
          </p:cNvPr>
          <p:cNvSpPr>
            <a:spLocks noGrp="1"/>
          </p:cNvSpPr>
          <p:nvPr>
            <p:ph idx="1"/>
          </p:nvPr>
        </p:nvSpPr>
        <p:spPr>
          <a:xfrm>
            <a:off x="376859" y="1401901"/>
            <a:ext cx="7886700" cy="4351338"/>
          </a:xfrm>
        </p:spPr>
        <p:txBody>
          <a:bodyPr/>
          <a:lstStyle/>
          <a:p>
            <a:pPr marL="0" indent="0" algn="ctr">
              <a:buNone/>
            </a:pPr>
            <a:r>
              <a:rPr lang="en-US" dirty="0"/>
              <a:t>Do I talk about data processing packages like </a:t>
            </a:r>
            <a:r>
              <a:rPr lang="en-US" dirty="0" err="1"/>
              <a:t>Numpy</a:t>
            </a:r>
            <a:r>
              <a:rPr lang="en-US" dirty="0"/>
              <a:t> and Pandas first, then how to get data into these structures </a:t>
            </a:r>
          </a:p>
          <a:p>
            <a:pPr marL="0" indent="0" algn="ctr">
              <a:buNone/>
            </a:pPr>
            <a:endParaRPr lang="en-US" dirty="0"/>
          </a:p>
          <a:p>
            <a:pPr marL="0" indent="0" algn="ctr">
              <a:buNone/>
            </a:pPr>
            <a:r>
              <a:rPr lang="en-US" dirty="0"/>
              <a:t>Or </a:t>
            </a:r>
          </a:p>
          <a:p>
            <a:pPr marL="0" indent="0" algn="ctr">
              <a:buNone/>
            </a:pPr>
            <a:endParaRPr lang="en-US" dirty="0"/>
          </a:p>
          <a:p>
            <a:pPr marL="0" indent="0" algn="ctr">
              <a:buNone/>
            </a:pPr>
            <a:r>
              <a:rPr lang="en-US" dirty="0">
                <a:solidFill>
                  <a:schemeClr val="accent1"/>
                </a:solidFill>
              </a:rPr>
              <a:t>Do I talk about how to get data into Python and then highlight the function of the these packages. </a:t>
            </a:r>
          </a:p>
        </p:txBody>
      </p:sp>
    </p:spTree>
    <p:extLst>
      <p:ext uri="{BB962C8B-B14F-4D97-AF65-F5344CB8AC3E}">
        <p14:creationId xmlns:p14="http://schemas.microsoft.com/office/powerpoint/2010/main" val="3844056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D30F8-F2A5-5E48-ABFD-269614B0F0C3}"/>
              </a:ext>
            </a:extLst>
          </p:cNvPr>
          <p:cNvSpPr>
            <a:spLocks noGrp="1"/>
          </p:cNvSpPr>
          <p:nvPr>
            <p:ph type="title"/>
          </p:nvPr>
        </p:nvSpPr>
        <p:spPr>
          <a:xfrm>
            <a:off x="106018" y="139839"/>
            <a:ext cx="9037982" cy="1325563"/>
          </a:xfrm>
        </p:spPr>
        <p:txBody>
          <a:bodyPr>
            <a:normAutofit fontScale="90000"/>
          </a:bodyPr>
          <a:lstStyle/>
          <a:p>
            <a:pPr algn="ctr"/>
            <a:r>
              <a:rPr lang="en-US" dirty="0"/>
              <a:t>Brief Introduction to Pandas/</a:t>
            </a:r>
            <a:r>
              <a:rPr lang="en-US" dirty="0" err="1"/>
              <a:t>Numpy</a:t>
            </a:r>
            <a:r>
              <a:rPr lang="en-US" dirty="0"/>
              <a:t> </a:t>
            </a:r>
            <a:br>
              <a:rPr lang="en-US" dirty="0"/>
            </a:br>
            <a:r>
              <a:rPr lang="en-US" dirty="0"/>
              <a:t>Next Week specific Lectures on Functions</a:t>
            </a:r>
          </a:p>
        </p:txBody>
      </p:sp>
      <p:sp>
        <p:nvSpPr>
          <p:cNvPr id="3" name="Content Placeholder 2">
            <a:extLst>
              <a:ext uri="{FF2B5EF4-FFF2-40B4-BE49-F238E27FC236}">
                <a16:creationId xmlns:a16="http://schemas.microsoft.com/office/drawing/2014/main" id="{B2DB578A-C478-184B-89E5-B154A3D481C1}"/>
              </a:ext>
            </a:extLst>
          </p:cNvPr>
          <p:cNvSpPr>
            <a:spLocks noGrp="1"/>
          </p:cNvSpPr>
          <p:nvPr>
            <p:ph idx="1"/>
          </p:nvPr>
        </p:nvSpPr>
        <p:spPr>
          <a:xfrm>
            <a:off x="429866" y="1650932"/>
            <a:ext cx="8382829" cy="4895642"/>
          </a:xfrm>
        </p:spPr>
        <p:txBody>
          <a:bodyPr>
            <a:normAutofit fontScale="62500" lnSpcReduction="20000"/>
          </a:bodyPr>
          <a:lstStyle/>
          <a:p>
            <a:pPr marL="0" indent="0">
              <a:buNone/>
            </a:pPr>
            <a:r>
              <a:rPr lang="en-US" dirty="0"/>
              <a:t>1 . Pip install NumPy</a:t>
            </a:r>
          </a:p>
          <a:p>
            <a:pPr marL="0" indent="0">
              <a:buNone/>
            </a:pPr>
            <a:r>
              <a:rPr lang="en-US" dirty="0"/>
              <a:t>2. Pip install pandas</a:t>
            </a:r>
          </a:p>
          <a:p>
            <a:pPr marL="514350" indent="-514350">
              <a:buAutoNum type="arabicPeriod" startAt="2"/>
            </a:pPr>
            <a:endParaRPr lang="en-US" dirty="0"/>
          </a:p>
          <a:p>
            <a:pPr marL="0" indent="0">
              <a:buNone/>
            </a:pPr>
            <a:r>
              <a:rPr lang="en-US" dirty="0"/>
              <a:t>NumPy – “NumPy is the fundamental package for scientific computing in Python. It is a Python library that provides a multidimensional array object, various derived objects (such as masked arrays and matrices), and an assortment of routines for fast operations on arrays, including mathematical, logical, shape manipulation, sorting, selecting, I/O, discrete Fourier transforms, basic linear algebra, basic statistical operations, random simulation and much more.” </a:t>
            </a:r>
          </a:p>
          <a:p>
            <a:pPr marL="0" indent="0" algn="ctr">
              <a:buNone/>
            </a:pPr>
            <a:r>
              <a:rPr lang="en-US" b="1" u="sng" dirty="0"/>
              <a:t>Version: 0.18</a:t>
            </a:r>
          </a:p>
          <a:p>
            <a:pPr marL="0" indent="0">
              <a:buNone/>
            </a:pPr>
            <a:endParaRPr lang="en-US" dirty="0"/>
          </a:p>
          <a:p>
            <a:pPr marL="0" indent="0">
              <a:buNone/>
            </a:pPr>
            <a:r>
              <a:rPr lang="en-US" dirty="0"/>
              <a:t>Pandas – “</a:t>
            </a:r>
            <a:r>
              <a:rPr lang="en-US" b="1" dirty="0"/>
              <a:t>pandas</a:t>
            </a:r>
            <a:r>
              <a:rPr lang="en-US" dirty="0"/>
              <a:t> is a </a:t>
            </a:r>
            <a:r>
              <a:rPr lang="en-US" dirty="0">
                <a:hlinkClick r:id="rId2"/>
              </a:rPr>
              <a:t>Python</a:t>
            </a:r>
            <a:r>
              <a:rPr lang="en-US" dirty="0"/>
              <a:t> package providing fast, flexible, and expressive data structures designed to make working with “relational” or “labeled” data both easy and intuitive. It aims to be the fundamental high-level building block for doing practical, </a:t>
            </a:r>
            <a:r>
              <a:rPr lang="en-US" b="1" dirty="0"/>
              <a:t>real world</a:t>
            </a:r>
            <a:r>
              <a:rPr lang="en-US" dirty="0"/>
              <a:t> data analysis in Python. Additionally, it has the broader goal of becoming </a:t>
            </a:r>
            <a:r>
              <a:rPr lang="en-US" b="1" dirty="0"/>
              <a:t>the most powerful and flexible open source data analysis / manipulation tool available in any language</a:t>
            </a:r>
            <a:r>
              <a:rPr lang="en-US" dirty="0"/>
              <a:t>. It is already well on its way toward this goal.”</a:t>
            </a:r>
          </a:p>
          <a:p>
            <a:pPr marL="0" indent="0" algn="ctr">
              <a:buNone/>
            </a:pPr>
            <a:r>
              <a:rPr lang="en-US" b="1" i="1" dirty="0"/>
              <a:t>Version: 0.22</a:t>
            </a:r>
          </a:p>
        </p:txBody>
      </p:sp>
      <p:sp>
        <p:nvSpPr>
          <p:cNvPr id="4" name="Rectangle 3">
            <a:extLst>
              <a:ext uri="{FF2B5EF4-FFF2-40B4-BE49-F238E27FC236}">
                <a16:creationId xmlns:a16="http://schemas.microsoft.com/office/drawing/2014/main" id="{7156E2A1-806B-DA40-9CB4-9BFDAB97834A}"/>
              </a:ext>
            </a:extLst>
          </p:cNvPr>
          <p:cNvSpPr/>
          <p:nvPr/>
        </p:nvSpPr>
        <p:spPr>
          <a:xfrm>
            <a:off x="0" y="6488668"/>
            <a:ext cx="7504459" cy="369332"/>
          </a:xfrm>
          <a:prstGeom prst="rect">
            <a:avLst/>
          </a:prstGeom>
        </p:spPr>
        <p:txBody>
          <a:bodyPr wrap="square">
            <a:spAutoFit/>
          </a:bodyPr>
          <a:lstStyle/>
          <a:p>
            <a:r>
              <a:rPr lang="en-US" dirty="0"/>
              <a:t>https://</a:t>
            </a:r>
            <a:r>
              <a:rPr lang="en-US" dirty="0" err="1"/>
              <a:t>docs.scipy.org</a:t>
            </a:r>
            <a:r>
              <a:rPr lang="en-US" dirty="0"/>
              <a:t>/doc/numpy-1.13.0/user/</a:t>
            </a:r>
            <a:r>
              <a:rPr lang="en-US" dirty="0" err="1"/>
              <a:t>whatisnumpy.html</a:t>
            </a:r>
            <a:endParaRPr lang="en-US" dirty="0"/>
          </a:p>
        </p:txBody>
      </p:sp>
    </p:spTree>
    <p:extLst>
      <p:ext uri="{BB962C8B-B14F-4D97-AF65-F5344CB8AC3E}">
        <p14:creationId xmlns:p14="http://schemas.microsoft.com/office/powerpoint/2010/main" val="20035422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C63A4-68C4-AC49-89DC-4C59128F53BC}"/>
              </a:ext>
            </a:extLst>
          </p:cNvPr>
          <p:cNvSpPr>
            <a:spLocks noGrp="1"/>
          </p:cNvSpPr>
          <p:nvPr>
            <p:ph type="title"/>
          </p:nvPr>
        </p:nvSpPr>
        <p:spPr>
          <a:xfrm>
            <a:off x="0" y="0"/>
            <a:ext cx="9144000" cy="1325563"/>
          </a:xfrm>
        </p:spPr>
        <p:txBody>
          <a:bodyPr/>
          <a:lstStyle/>
          <a:p>
            <a:pPr algn="ctr"/>
            <a:r>
              <a:rPr lang="en-US" dirty="0"/>
              <a:t>The NumPy Array</a:t>
            </a:r>
          </a:p>
        </p:txBody>
      </p:sp>
      <p:pic>
        <p:nvPicPr>
          <p:cNvPr id="4" name="Picture 3">
            <a:extLst>
              <a:ext uri="{FF2B5EF4-FFF2-40B4-BE49-F238E27FC236}">
                <a16:creationId xmlns:a16="http://schemas.microsoft.com/office/drawing/2014/main" id="{9C4792EF-F3DD-1C40-B6A2-09B6A3DDDF76}"/>
              </a:ext>
            </a:extLst>
          </p:cNvPr>
          <p:cNvPicPr>
            <a:picLocks noChangeAspect="1"/>
          </p:cNvPicPr>
          <p:nvPr/>
        </p:nvPicPr>
        <p:blipFill>
          <a:blip r:embed="rId2"/>
          <a:stretch>
            <a:fillRect/>
          </a:stretch>
        </p:blipFill>
        <p:spPr>
          <a:xfrm>
            <a:off x="388070" y="1101587"/>
            <a:ext cx="8636660" cy="4822135"/>
          </a:xfrm>
          <a:prstGeom prst="rect">
            <a:avLst/>
          </a:prstGeom>
        </p:spPr>
      </p:pic>
    </p:spTree>
    <p:extLst>
      <p:ext uri="{BB962C8B-B14F-4D97-AF65-F5344CB8AC3E}">
        <p14:creationId xmlns:p14="http://schemas.microsoft.com/office/powerpoint/2010/main" val="37605960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A88E8-0A7A-8449-94DE-8E1974905E15}"/>
              </a:ext>
            </a:extLst>
          </p:cNvPr>
          <p:cNvSpPr>
            <a:spLocks noGrp="1"/>
          </p:cNvSpPr>
          <p:nvPr>
            <p:ph type="title"/>
          </p:nvPr>
        </p:nvSpPr>
        <p:spPr>
          <a:xfrm>
            <a:off x="-89866" y="0"/>
            <a:ext cx="9233866" cy="1325563"/>
          </a:xfrm>
        </p:spPr>
        <p:txBody>
          <a:bodyPr/>
          <a:lstStyle/>
          <a:p>
            <a:pPr algn="ctr"/>
            <a:r>
              <a:rPr lang="en-US" dirty="0"/>
              <a:t>Pandas has two main data types: </a:t>
            </a:r>
            <a:r>
              <a:rPr lang="en-US" dirty="0" err="1"/>
              <a:t>DataFrames</a:t>
            </a:r>
            <a:r>
              <a:rPr lang="en-US" dirty="0"/>
              <a:t> and Series</a:t>
            </a:r>
          </a:p>
        </p:txBody>
      </p:sp>
      <p:sp>
        <p:nvSpPr>
          <p:cNvPr id="3" name="Content Placeholder 2">
            <a:extLst>
              <a:ext uri="{FF2B5EF4-FFF2-40B4-BE49-F238E27FC236}">
                <a16:creationId xmlns:a16="http://schemas.microsoft.com/office/drawing/2014/main" id="{AE734869-9456-254C-A184-8B2302AD38D9}"/>
              </a:ext>
            </a:extLst>
          </p:cNvPr>
          <p:cNvSpPr>
            <a:spLocks noGrp="1"/>
          </p:cNvSpPr>
          <p:nvPr>
            <p:ph idx="1"/>
          </p:nvPr>
        </p:nvSpPr>
        <p:spPr>
          <a:xfrm>
            <a:off x="451816" y="1413899"/>
            <a:ext cx="7886700" cy="1858479"/>
          </a:xfrm>
        </p:spPr>
        <p:txBody>
          <a:bodyPr/>
          <a:lstStyle/>
          <a:p>
            <a:pPr marL="0" indent="0">
              <a:buNone/>
            </a:pPr>
            <a:r>
              <a:rPr lang="en-US" dirty="0" err="1"/>
              <a:t>DataFrames</a:t>
            </a:r>
            <a:r>
              <a:rPr lang="en-US" dirty="0"/>
              <a:t> are similar to the </a:t>
            </a:r>
            <a:r>
              <a:rPr lang="en-US" dirty="0" err="1"/>
              <a:t>DataFrames</a:t>
            </a:r>
            <a:r>
              <a:rPr lang="en-US" dirty="0"/>
              <a:t> found in R, but series are an enumerated list.  Series has significant functionality added compared to the base package</a:t>
            </a:r>
          </a:p>
        </p:txBody>
      </p:sp>
      <p:pic>
        <p:nvPicPr>
          <p:cNvPr id="4" name="Picture 3">
            <a:extLst>
              <a:ext uri="{FF2B5EF4-FFF2-40B4-BE49-F238E27FC236}">
                <a16:creationId xmlns:a16="http://schemas.microsoft.com/office/drawing/2014/main" id="{E6B5D58E-A98E-224A-9667-9CFA557C5C96}"/>
              </a:ext>
            </a:extLst>
          </p:cNvPr>
          <p:cNvPicPr>
            <a:picLocks noChangeAspect="1"/>
          </p:cNvPicPr>
          <p:nvPr/>
        </p:nvPicPr>
        <p:blipFill rotWithShape="1">
          <a:blip r:embed="rId3"/>
          <a:srcRect l="9414" t="20823" r="13247" b="16200"/>
          <a:stretch/>
        </p:blipFill>
        <p:spPr>
          <a:xfrm>
            <a:off x="185530" y="3360714"/>
            <a:ext cx="5698435" cy="2810370"/>
          </a:xfrm>
          <a:prstGeom prst="rect">
            <a:avLst/>
          </a:prstGeom>
        </p:spPr>
      </p:pic>
      <p:sp>
        <p:nvSpPr>
          <p:cNvPr id="5" name="Rectangle 4">
            <a:extLst>
              <a:ext uri="{FF2B5EF4-FFF2-40B4-BE49-F238E27FC236}">
                <a16:creationId xmlns:a16="http://schemas.microsoft.com/office/drawing/2014/main" id="{9F9E82D4-A0F0-7540-A120-2EEFDB3B9DE0}"/>
              </a:ext>
            </a:extLst>
          </p:cNvPr>
          <p:cNvSpPr/>
          <p:nvPr/>
        </p:nvSpPr>
        <p:spPr>
          <a:xfrm>
            <a:off x="5020242" y="6488668"/>
            <a:ext cx="4123758" cy="369332"/>
          </a:xfrm>
          <a:prstGeom prst="rect">
            <a:avLst/>
          </a:prstGeom>
        </p:spPr>
        <p:txBody>
          <a:bodyPr wrap="none">
            <a:spAutoFit/>
          </a:bodyPr>
          <a:lstStyle/>
          <a:p>
            <a:r>
              <a:rPr lang="en-US" dirty="0"/>
              <a:t>http://</a:t>
            </a:r>
            <a:r>
              <a:rPr lang="en-US" dirty="0" err="1"/>
              <a:t>slidedeck.io</a:t>
            </a:r>
            <a:r>
              <a:rPr lang="en-US" dirty="0"/>
              <a:t>/min2bro/</a:t>
            </a:r>
            <a:r>
              <a:rPr lang="en-US" dirty="0" err="1"/>
              <a:t>WebScraping</a:t>
            </a:r>
            <a:endParaRPr lang="en-US" dirty="0"/>
          </a:p>
        </p:txBody>
      </p:sp>
    </p:spTree>
    <p:extLst>
      <p:ext uri="{BB962C8B-B14F-4D97-AF65-F5344CB8AC3E}">
        <p14:creationId xmlns:p14="http://schemas.microsoft.com/office/powerpoint/2010/main" val="2586153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D1E5E-C49C-A74A-A639-2BDCF2C58DD8}"/>
              </a:ext>
            </a:extLst>
          </p:cNvPr>
          <p:cNvSpPr>
            <a:spLocks noGrp="1"/>
          </p:cNvSpPr>
          <p:nvPr>
            <p:ph type="title"/>
          </p:nvPr>
        </p:nvSpPr>
        <p:spPr>
          <a:xfrm>
            <a:off x="708163" y="2511978"/>
            <a:ext cx="7886700" cy="1325563"/>
          </a:xfrm>
        </p:spPr>
        <p:txBody>
          <a:bodyPr/>
          <a:lstStyle/>
          <a:p>
            <a:pPr algn="ctr"/>
            <a:r>
              <a:rPr lang="en-US" dirty="0"/>
              <a:t>What are common types of data formats?</a:t>
            </a:r>
          </a:p>
        </p:txBody>
      </p:sp>
    </p:spTree>
    <p:extLst>
      <p:ext uri="{BB962C8B-B14F-4D97-AF65-F5344CB8AC3E}">
        <p14:creationId xmlns:p14="http://schemas.microsoft.com/office/powerpoint/2010/main" val="36493215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F5592-8D52-7D42-B24F-0D9F186650B3}"/>
              </a:ext>
            </a:extLst>
          </p:cNvPr>
          <p:cNvSpPr>
            <a:spLocks noGrp="1"/>
          </p:cNvSpPr>
          <p:nvPr>
            <p:ph type="title"/>
          </p:nvPr>
        </p:nvSpPr>
        <p:spPr>
          <a:xfrm>
            <a:off x="628650" y="206100"/>
            <a:ext cx="7886700" cy="1325563"/>
          </a:xfrm>
        </p:spPr>
        <p:txBody>
          <a:bodyPr/>
          <a:lstStyle/>
          <a:p>
            <a:r>
              <a:rPr lang="en-US" dirty="0"/>
              <a:t>The CSV is a common file format … Oldie by Goodie</a:t>
            </a:r>
          </a:p>
        </p:txBody>
      </p:sp>
      <p:sp>
        <p:nvSpPr>
          <p:cNvPr id="3" name="Content Placeholder 2">
            <a:extLst>
              <a:ext uri="{FF2B5EF4-FFF2-40B4-BE49-F238E27FC236}">
                <a16:creationId xmlns:a16="http://schemas.microsoft.com/office/drawing/2014/main" id="{F6B94DB5-2E14-D948-AD46-8FB6DE46FC02}"/>
              </a:ext>
            </a:extLst>
          </p:cNvPr>
          <p:cNvSpPr>
            <a:spLocks noGrp="1"/>
          </p:cNvSpPr>
          <p:nvPr>
            <p:ph idx="1"/>
          </p:nvPr>
        </p:nvSpPr>
        <p:spPr>
          <a:xfrm>
            <a:off x="628650" y="1971399"/>
            <a:ext cx="7886700" cy="3925819"/>
          </a:xfrm>
        </p:spPr>
        <p:txBody>
          <a:bodyPr>
            <a:normAutofit/>
          </a:bodyPr>
          <a:lstStyle/>
          <a:p>
            <a:pPr marL="0" indent="0">
              <a:buNone/>
            </a:pPr>
            <a:r>
              <a:rPr lang="en-US" sz="4000" dirty="0"/>
              <a:t>Example  on Whiteboard: </a:t>
            </a:r>
          </a:p>
          <a:p>
            <a:pPr marL="971550" lvl="1" indent="-514350">
              <a:buFont typeface="+mj-lt"/>
              <a:buAutoNum type="arabicPeriod"/>
            </a:pPr>
            <a:r>
              <a:rPr lang="en-US" sz="3600" dirty="0"/>
              <a:t>With open</a:t>
            </a:r>
          </a:p>
          <a:p>
            <a:pPr marL="971550" lvl="1" indent="-514350">
              <a:buFont typeface="+mj-lt"/>
              <a:buAutoNum type="arabicPeriod"/>
            </a:pPr>
            <a:r>
              <a:rPr lang="en-US" sz="3600" dirty="0"/>
              <a:t>With csv reader</a:t>
            </a:r>
          </a:p>
          <a:p>
            <a:pPr marL="971550" lvl="1" indent="-514350">
              <a:buFont typeface="+mj-lt"/>
              <a:buAutoNum type="arabicPeriod"/>
            </a:pPr>
            <a:r>
              <a:rPr lang="en-US" sz="3600" dirty="0"/>
              <a:t>With Pandas</a:t>
            </a:r>
          </a:p>
        </p:txBody>
      </p:sp>
    </p:spTree>
    <p:extLst>
      <p:ext uri="{BB962C8B-B14F-4D97-AF65-F5344CB8AC3E}">
        <p14:creationId xmlns:p14="http://schemas.microsoft.com/office/powerpoint/2010/main" val="38103411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EE954-BD37-0A44-9FDF-C4A680961631}"/>
              </a:ext>
            </a:extLst>
          </p:cNvPr>
          <p:cNvSpPr>
            <a:spLocks noGrp="1"/>
          </p:cNvSpPr>
          <p:nvPr>
            <p:ph type="title"/>
          </p:nvPr>
        </p:nvSpPr>
        <p:spPr>
          <a:xfrm>
            <a:off x="111815" y="0"/>
            <a:ext cx="7886700" cy="1325563"/>
          </a:xfrm>
        </p:spPr>
        <p:txBody>
          <a:bodyPr/>
          <a:lstStyle/>
          <a:p>
            <a:r>
              <a:rPr lang="en-US" dirty="0"/>
              <a:t>Working with Excel </a:t>
            </a:r>
          </a:p>
        </p:txBody>
      </p:sp>
      <p:sp>
        <p:nvSpPr>
          <p:cNvPr id="3" name="Content Placeholder 2">
            <a:extLst>
              <a:ext uri="{FF2B5EF4-FFF2-40B4-BE49-F238E27FC236}">
                <a16:creationId xmlns:a16="http://schemas.microsoft.com/office/drawing/2014/main" id="{422B2E6C-E41B-3845-8803-2855968DC771}"/>
              </a:ext>
            </a:extLst>
          </p:cNvPr>
          <p:cNvSpPr>
            <a:spLocks noGrp="1"/>
          </p:cNvSpPr>
          <p:nvPr>
            <p:ph idx="1"/>
          </p:nvPr>
        </p:nvSpPr>
        <p:spPr>
          <a:xfrm>
            <a:off x="270841" y="5469972"/>
            <a:ext cx="7886700" cy="1275384"/>
          </a:xfrm>
        </p:spPr>
        <p:txBody>
          <a:bodyPr/>
          <a:lstStyle/>
          <a:p>
            <a:pPr marL="0" indent="0">
              <a:buNone/>
            </a:pPr>
            <a:r>
              <a:rPr lang="en-US" dirty="0"/>
              <a:t>Don’t forget if it’s in Excel already you can always make a csv from excel. This trick can solve several problems. </a:t>
            </a:r>
          </a:p>
        </p:txBody>
      </p:sp>
      <p:sp>
        <p:nvSpPr>
          <p:cNvPr id="4" name="TextBox 3">
            <a:extLst>
              <a:ext uri="{FF2B5EF4-FFF2-40B4-BE49-F238E27FC236}">
                <a16:creationId xmlns:a16="http://schemas.microsoft.com/office/drawing/2014/main" id="{8C5A782F-5FF0-0B47-83D6-9B4D09CE43F0}"/>
              </a:ext>
            </a:extLst>
          </p:cNvPr>
          <p:cNvSpPr txBox="1"/>
          <p:nvPr/>
        </p:nvSpPr>
        <p:spPr>
          <a:xfrm>
            <a:off x="3339549" y="2474437"/>
            <a:ext cx="2623930" cy="923330"/>
          </a:xfrm>
          <a:prstGeom prst="rect">
            <a:avLst/>
          </a:prstGeom>
          <a:noFill/>
        </p:spPr>
        <p:txBody>
          <a:bodyPr wrap="square" rtlCol="0">
            <a:spAutoFit/>
          </a:bodyPr>
          <a:lstStyle/>
          <a:p>
            <a:r>
              <a:rPr lang="en-US" dirty="0"/>
              <a:t>Reading, Writing, </a:t>
            </a:r>
            <a:r>
              <a:rPr lang="en-US" dirty="0" err="1"/>
              <a:t>Formating</a:t>
            </a:r>
            <a:r>
              <a:rPr lang="en-US" dirty="0"/>
              <a:t> vs Just extracting Data</a:t>
            </a:r>
          </a:p>
        </p:txBody>
      </p:sp>
    </p:spTree>
    <p:extLst>
      <p:ext uri="{BB962C8B-B14F-4D97-AF65-F5344CB8AC3E}">
        <p14:creationId xmlns:p14="http://schemas.microsoft.com/office/powerpoint/2010/main" val="36588266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64FEE1-2A28-F744-ADA2-DCDD48CD6DCE}"/>
              </a:ext>
            </a:extLst>
          </p:cNvPr>
          <p:cNvSpPr>
            <a:spLocks noGrp="1"/>
          </p:cNvSpPr>
          <p:nvPr>
            <p:ph type="title"/>
          </p:nvPr>
        </p:nvSpPr>
        <p:spPr>
          <a:xfrm>
            <a:off x="0" y="-164961"/>
            <a:ext cx="7886700" cy="1325563"/>
          </a:xfrm>
        </p:spPr>
        <p:txBody>
          <a:bodyPr/>
          <a:lstStyle/>
          <a:p>
            <a:r>
              <a:rPr lang="en-US" dirty="0"/>
              <a:t>Data extraction from excel</a:t>
            </a:r>
          </a:p>
        </p:txBody>
      </p:sp>
      <p:sp>
        <p:nvSpPr>
          <p:cNvPr id="3" name="Content Placeholder 2">
            <a:extLst>
              <a:ext uri="{FF2B5EF4-FFF2-40B4-BE49-F238E27FC236}">
                <a16:creationId xmlns:a16="http://schemas.microsoft.com/office/drawing/2014/main" id="{B0C34806-9D7A-564D-8E5B-8DA1056E440D}"/>
              </a:ext>
            </a:extLst>
          </p:cNvPr>
          <p:cNvSpPr>
            <a:spLocks noGrp="1"/>
          </p:cNvSpPr>
          <p:nvPr>
            <p:ph idx="1"/>
          </p:nvPr>
        </p:nvSpPr>
        <p:spPr>
          <a:xfrm>
            <a:off x="525530" y="1160602"/>
            <a:ext cx="7886700" cy="4351338"/>
          </a:xfrm>
        </p:spPr>
        <p:txBody>
          <a:bodyPr>
            <a:normAutofit lnSpcReduction="10000"/>
          </a:bodyPr>
          <a:lstStyle/>
          <a:p>
            <a:pPr marL="0" indent="0">
              <a:buNone/>
            </a:pPr>
            <a:r>
              <a:rPr lang="en-US" b="1" dirty="0"/>
              <a:t>import </a:t>
            </a:r>
            <a:r>
              <a:rPr lang="en-US" dirty="0"/>
              <a:t>pandas </a:t>
            </a:r>
            <a:r>
              <a:rPr lang="en-US" b="1" dirty="0"/>
              <a:t>as </a:t>
            </a:r>
            <a:r>
              <a:rPr lang="en-US" dirty="0" err="1"/>
              <a:t>pd</a:t>
            </a:r>
            <a:br>
              <a:rPr lang="en-US" dirty="0"/>
            </a:br>
            <a:br>
              <a:rPr lang="en-US" dirty="0"/>
            </a:br>
            <a:r>
              <a:rPr lang="en-US" dirty="0" err="1"/>
              <a:t>pd.read_excel</a:t>
            </a:r>
            <a:r>
              <a:rPr lang="en-US" dirty="0"/>
              <a:t>()</a:t>
            </a:r>
          </a:p>
          <a:p>
            <a:pPr marL="0" indent="0">
              <a:buNone/>
            </a:pPr>
            <a:endParaRPr lang="en-US" dirty="0"/>
          </a:p>
          <a:p>
            <a:pPr marL="0" indent="0">
              <a:buNone/>
            </a:pPr>
            <a:r>
              <a:rPr lang="en-US" dirty="0" err="1"/>
              <a:t>pandas.read_excel</a:t>
            </a:r>
            <a:r>
              <a:rPr lang="en-US" dirty="0"/>
              <a:t>(</a:t>
            </a:r>
            <a:r>
              <a:rPr lang="en-US" i="1" dirty="0" err="1"/>
              <a:t>io</a:t>
            </a:r>
            <a:r>
              <a:rPr lang="en-US" dirty="0"/>
              <a:t>, </a:t>
            </a:r>
            <a:r>
              <a:rPr lang="en-US" i="1" dirty="0" err="1"/>
              <a:t>sheet_name</a:t>
            </a:r>
            <a:r>
              <a:rPr lang="en-US" i="1" dirty="0"/>
              <a:t>=0</a:t>
            </a:r>
            <a:r>
              <a:rPr lang="en-US" dirty="0"/>
              <a:t>, </a:t>
            </a:r>
            <a:r>
              <a:rPr lang="en-US" i="1" dirty="0"/>
              <a:t>header=0</a:t>
            </a:r>
            <a:r>
              <a:rPr lang="en-US" dirty="0"/>
              <a:t>, </a:t>
            </a:r>
            <a:r>
              <a:rPr lang="en-US" i="1" dirty="0"/>
              <a:t>names=None</a:t>
            </a:r>
            <a:r>
              <a:rPr lang="en-US" dirty="0"/>
              <a:t>, </a:t>
            </a:r>
            <a:r>
              <a:rPr lang="en-US" i="1" dirty="0" err="1"/>
              <a:t>index_col</a:t>
            </a:r>
            <a:r>
              <a:rPr lang="en-US" i="1" dirty="0"/>
              <a:t>=None</a:t>
            </a:r>
            <a:r>
              <a:rPr lang="en-US" dirty="0"/>
              <a:t>, </a:t>
            </a:r>
            <a:r>
              <a:rPr lang="en-US" i="1" dirty="0" err="1"/>
              <a:t>usecols</a:t>
            </a:r>
            <a:r>
              <a:rPr lang="en-US" i="1" dirty="0"/>
              <a:t>=None</a:t>
            </a:r>
            <a:r>
              <a:rPr lang="en-US" dirty="0"/>
              <a:t>, </a:t>
            </a:r>
            <a:r>
              <a:rPr lang="en-US" i="1" dirty="0"/>
              <a:t>squeeze=False</a:t>
            </a:r>
            <a:r>
              <a:rPr lang="en-US" dirty="0"/>
              <a:t>, </a:t>
            </a:r>
            <a:r>
              <a:rPr lang="en-US" i="1" dirty="0" err="1"/>
              <a:t>dtype</a:t>
            </a:r>
            <a:r>
              <a:rPr lang="en-US" i="1" dirty="0"/>
              <a:t>=None</a:t>
            </a:r>
            <a:r>
              <a:rPr lang="en-US" dirty="0"/>
              <a:t>, </a:t>
            </a:r>
            <a:r>
              <a:rPr lang="en-US" i="1" dirty="0"/>
              <a:t>engine=None</a:t>
            </a:r>
            <a:r>
              <a:rPr lang="en-US" dirty="0"/>
              <a:t>, </a:t>
            </a:r>
            <a:r>
              <a:rPr lang="en-US" i="1" dirty="0"/>
              <a:t>converters=None</a:t>
            </a:r>
            <a:r>
              <a:rPr lang="en-US" dirty="0"/>
              <a:t>, </a:t>
            </a:r>
            <a:r>
              <a:rPr lang="en-US" i="1" dirty="0" err="1"/>
              <a:t>true_values</a:t>
            </a:r>
            <a:r>
              <a:rPr lang="en-US" i="1" dirty="0"/>
              <a:t>=None</a:t>
            </a:r>
            <a:r>
              <a:rPr lang="en-US" dirty="0"/>
              <a:t>, </a:t>
            </a:r>
            <a:r>
              <a:rPr lang="en-US" i="1" dirty="0" err="1"/>
              <a:t>false_values</a:t>
            </a:r>
            <a:r>
              <a:rPr lang="en-US" i="1" dirty="0"/>
              <a:t>=None</a:t>
            </a:r>
            <a:r>
              <a:rPr lang="en-US" dirty="0"/>
              <a:t>, </a:t>
            </a:r>
            <a:r>
              <a:rPr lang="en-US" i="1" dirty="0" err="1"/>
              <a:t>skiprows</a:t>
            </a:r>
            <a:r>
              <a:rPr lang="en-US" i="1" dirty="0"/>
              <a:t>=None</a:t>
            </a:r>
            <a:r>
              <a:rPr lang="en-US" dirty="0"/>
              <a:t>, </a:t>
            </a:r>
            <a:r>
              <a:rPr lang="en-US" i="1" dirty="0" err="1"/>
              <a:t>nrows</a:t>
            </a:r>
            <a:r>
              <a:rPr lang="en-US" i="1" dirty="0"/>
              <a:t>=None</a:t>
            </a:r>
            <a:r>
              <a:rPr lang="en-US" dirty="0"/>
              <a:t>, </a:t>
            </a:r>
            <a:r>
              <a:rPr lang="en-US" i="1" dirty="0" err="1"/>
              <a:t>na_values</a:t>
            </a:r>
            <a:r>
              <a:rPr lang="en-US" i="1" dirty="0"/>
              <a:t>=None</a:t>
            </a:r>
            <a:r>
              <a:rPr lang="en-US" dirty="0"/>
              <a:t>, </a:t>
            </a:r>
            <a:r>
              <a:rPr lang="en-US" i="1" dirty="0" err="1"/>
              <a:t>parse_dates</a:t>
            </a:r>
            <a:r>
              <a:rPr lang="en-US" i="1" dirty="0"/>
              <a:t>=False</a:t>
            </a:r>
            <a:r>
              <a:rPr lang="en-US" dirty="0"/>
              <a:t>, </a:t>
            </a:r>
            <a:r>
              <a:rPr lang="en-US" i="1" dirty="0" err="1"/>
              <a:t>date_parser</a:t>
            </a:r>
            <a:r>
              <a:rPr lang="en-US" i="1" dirty="0"/>
              <a:t>=None</a:t>
            </a:r>
            <a:r>
              <a:rPr lang="en-US" dirty="0"/>
              <a:t>, </a:t>
            </a:r>
            <a:r>
              <a:rPr lang="en-US" i="1" dirty="0"/>
              <a:t>thousands=None</a:t>
            </a:r>
            <a:r>
              <a:rPr lang="en-US" dirty="0"/>
              <a:t>, </a:t>
            </a:r>
            <a:r>
              <a:rPr lang="en-US" i="1" dirty="0"/>
              <a:t>comment=None</a:t>
            </a:r>
            <a:r>
              <a:rPr lang="en-US" dirty="0"/>
              <a:t>, </a:t>
            </a:r>
            <a:r>
              <a:rPr lang="en-US" i="1" dirty="0" err="1"/>
              <a:t>skipfooter</a:t>
            </a:r>
            <a:r>
              <a:rPr lang="en-US" i="1" dirty="0"/>
              <a:t>=0</a:t>
            </a:r>
            <a:r>
              <a:rPr lang="en-US" dirty="0"/>
              <a:t>, </a:t>
            </a:r>
            <a:r>
              <a:rPr lang="en-US" i="1" dirty="0" err="1"/>
              <a:t>convert_float</a:t>
            </a:r>
            <a:r>
              <a:rPr lang="en-US" i="1" dirty="0"/>
              <a:t>=True</a:t>
            </a:r>
            <a:r>
              <a:rPr lang="en-US" dirty="0"/>
              <a:t>, </a:t>
            </a:r>
            <a:r>
              <a:rPr lang="en-US" i="1" dirty="0"/>
              <a:t>**</a:t>
            </a:r>
            <a:r>
              <a:rPr lang="en-US" i="1" dirty="0" err="1"/>
              <a:t>kwds</a:t>
            </a:r>
            <a:r>
              <a:rPr lang="en-US" dirty="0"/>
              <a:t>)</a:t>
            </a:r>
          </a:p>
        </p:txBody>
      </p:sp>
      <p:sp>
        <p:nvSpPr>
          <p:cNvPr id="4" name="Rectangle 3">
            <a:extLst>
              <a:ext uri="{FF2B5EF4-FFF2-40B4-BE49-F238E27FC236}">
                <a16:creationId xmlns:a16="http://schemas.microsoft.com/office/drawing/2014/main" id="{A3894ED3-F618-D948-8B3A-3B5E90AF5156}"/>
              </a:ext>
            </a:extLst>
          </p:cNvPr>
          <p:cNvSpPr/>
          <p:nvPr/>
        </p:nvSpPr>
        <p:spPr>
          <a:xfrm>
            <a:off x="125066" y="6211669"/>
            <a:ext cx="8687629" cy="646331"/>
          </a:xfrm>
          <a:prstGeom prst="rect">
            <a:avLst/>
          </a:prstGeom>
        </p:spPr>
        <p:txBody>
          <a:bodyPr wrap="square">
            <a:spAutoFit/>
          </a:bodyPr>
          <a:lstStyle/>
          <a:p>
            <a:r>
              <a:rPr lang="en-US" dirty="0"/>
              <a:t>http://</a:t>
            </a:r>
            <a:r>
              <a:rPr lang="en-US" dirty="0" err="1"/>
              <a:t>pandas.pydata.org</a:t>
            </a:r>
            <a:r>
              <a:rPr lang="en-US" dirty="0"/>
              <a:t>/pandas-docs/stable/generated/</a:t>
            </a:r>
            <a:r>
              <a:rPr lang="en-US" dirty="0" err="1"/>
              <a:t>pandas.read_excel.html?highlight</a:t>
            </a:r>
            <a:r>
              <a:rPr lang="en-US" dirty="0"/>
              <a:t>=</a:t>
            </a:r>
            <a:r>
              <a:rPr lang="en-US" dirty="0" err="1"/>
              <a:t>read_excel</a:t>
            </a:r>
            <a:endParaRPr lang="en-US" dirty="0"/>
          </a:p>
        </p:txBody>
      </p:sp>
    </p:spTree>
    <p:extLst>
      <p:ext uri="{BB962C8B-B14F-4D97-AF65-F5344CB8AC3E}">
        <p14:creationId xmlns:p14="http://schemas.microsoft.com/office/powerpoint/2010/main" val="11447209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80C80-84A7-2343-9761-E9FCDD9D6C65}"/>
              </a:ext>
            </a:extLst>
          </p:cNvPr>
          <p:cNvSpPr>
            <a:spLocks noGrp="1"/>
          </p:cNvSpPr>
          <p:nvPr>
            <p:ph type="title"/>
          </p:nvPr>
        </p:nvSpPr>
        <p:spPr>
          <a:xfrm>
            <a:off x="0" y="-217970"/>
            <a:ext cx="7886700" cy="1325563"/>
          </a:xfrm>
        </p:spPr>
        <p:txBody>
          <a:bodyPr/>
          <a:lstStyle/>
          <a:p>
            <a:r>
              <a:rPr lang="en-US" dirty="0"/>
              <a:t>Time allotment for today</a:t>
            </a:r>
          </a:p>
        </p:txBody>
      </p:sp>
      <p:sp>
        <p:nvSpPr>
          <p:cNvPr id="3" name="Content Placeholder 2">
            <a:extLst>
              <a:ext uri="{FF2B5EF4-FFF2-40B4-BE49-F238E27FC236}">
                <a16:creationId xmlns:a16="http://schemas.microsoft.com/office/drawing/2014/main" id="{9A6177B1-A981-1A4A-93D5-D2D1A3807AA2}"/>
              </a:ext>
            </a:extLst>
          </p:cNvPr>
          <p:cNvSpPr>
            <a:spLocks noGrp="1"/>
          </p:cNvSpPr>
          <p:nvPr>
            <p:ph idx="1"/>
          </p:nvPr>
        </p:nvSpPr>
        <p:spPr>
          <a:xfrm>
            <a:off x="284094" y="977485"/>
            <a:ext cx="7886700" cy="5529331"/>
          </a:xfrm>
        </p:spPr>
        <p:txBody>
          <a:bodyPr>
            <a:normAutofit fontScale="92500" lnSpcReduction="10000"/>
          </a:bodyPr>
          <a:lstStyle/>
          <a:p>
            <a:pPr marL="0" indent="0">
              <a:buNone/>
            </a:pPr>
            <a:r>
              <a:rPr lang="en-US" dirty="0"/>
              <a:t>30 Minute Recap:</a:t>
            </a:r>
          </a:p>
          <a:p>
            <a:pPr marL="971550" lvl="1" indent="-514350">
              <a:buAutoNum type="arabicPeriod"/>
            </a:pPr>
            <a:r>
              <a:rPr lang="en-US" dirty="0"/>
              <a:t>What keeps you up at night?</a:t>
            </a:r>
          </a:p>
          <a:p>
            <a:pPr marL="971550" lvl="1" indent="-514350">
              <a:buAutoNum type="arabicPeriod"/>
            </a:pPr>
            <a:r>
              <a:rPr lang="en-US" dirty="0"/>
              <a:t>Do you have Python ?</a:t>
            </a:r>
          </a:p>
          <a:p>
            <a:pPr marL="971550" lvl="1" indent="-514350">
              <a:buAutoNum type="arabicPeriod"/>
            </a:pPr>
            <a:r>
              <a:rPr lang="en-US" dirty="0"/>
              <a:t>Can in pip install?</a:t>
            </a:r>
          </a:p>
          <a:p>
            <a:pPr marL="971550" lvl="1" indent="-514350">
              <a:buFont typeface="Arial" panose="020B0604020202020204" pitchFamily="34" charset="0"/>
              <a:buAutoNum type="arabicPeriod"/>
            </a:pPr>
            <a:r>
              <a:rPr lang="en-US" dirty="0"/>
              <a:t>What are some of the basic variable types</a:t>
            </a:r>
          </a:p>
          <a:p>
            <a:pPr marL="971550" lvl="1" indent="-514350">
              <a:buFont typeface="Arial" panose="020B0604020202020204" pitchFamily="34" charset="0"/>
              <a:buAutoNum type="arabicPeriod"/>
            </a:pPr>
            <a:r>
              <a:rPr lang="en-US" dirty="0"/>
              <a:t>Loops are ?</a:t>
            </a:r>
          </a:p>
          <a:p>
            <a:pPr marL="971550" lvl="1" indent="-514350">
              <a:buFont typeface="Arial" panose="020B0604020202020204" pitchFamily="34" charset="0"/>
              <a:buAutoNum type="arabicPeriod"/>
            </a:pPr>
            <a:r>
              <a:rPr lang="en-US" dirty="0"/>
              <a:t>The outline of functions</a:t>
            </a:r>
          </a:p>
          <a:p>
            <a:pPr marL="971550" lvl="1" indent="-514350">
              <a:buFont typeface="Arial" panose="020B0604020202020204" pitchFamily="34" charset="0"/>
              <a:buAutoNum type="arabicPeriod"/>
            </a:pPr>
            <a:r>
              <a:rPr lang="en-US" dirty="0"/>
              <a:t>Template for Code (not </a:t>
            </a:r>
            <a:r>
              <a:rPr lang="en-US" dirty="0" err="1"/>
              <a:t>Jupyter</a:t>
            </a:r>
            <a:r>
              <a:rPr lang="en-US" dirty="0"/>
              <a:t> notebooks)</a:t>
            </a:r>
          </a:p>
          <a:p>
            <a:pPr marL="0" indent="0">
              <a:buNone/>
            </a:pPr>
            <a:r>
              <a:rPr lang="en-US" dirty="0"/>
              <a:t>120 Minutes - Lecture</a:t>
            </a:r>
          </a:p>
          <a:p>
            <a:pPr marL="0" indent="0">
              <a:buNone/>
            </a:pPr>
            <a:r>
              <a:rPr lang="en-US" dirty="0"/>
              <a:t>Net Week Due:</a:t>
            </a:r>
          </a:p>
          <a:p>
            <a:pPr marL="971550" lvl="1" indent="-514350">
              <a:buAutoNum type="arabicPeriod"/>
            </a:pPr>
            <a:r>
              <a:rPr lang="en-US" dirty="0"/>
              <a:t>Discussion Board “What functions are necessary/required”</a:t>
            </a:r>
          </a:p>
          <a:p>
            <a:pPr marL="971550" lvl="1" indent="-514350">
              <a:buAutoNum type="arabicPeriod"/>
            </a:pPr>
            <a:r>
              <a:rPr lang="en-US" dirty="0"/>
              <a:t>Python script to import: </a:t>
            </a:r>
          </a:p>
          <a:p>
            <a:pPr marL="1428750" lvl="2" indent="-514350">
              <a:buAutoNum type="alphaUcPeriod"/>
            </a:pPr>
            <a:r>
              <a:rPr lang="en-US" dirty="0"/>
              <a:t>An image</a:t>
            </a:r>
          </a:p>
          <a:p>
            <a:pPr marL="1428750" lvl="2" indent="-514350">
              <a:buAutoNum type="alphaUcPeriod"/>
            </a:pPr>
            <a:r>
              <a:rPr lang="en-US" dirty="0"/>
              <a:t>Excel Sheet  … </a:t>
            </a:r>
            <a:br>
              <a:rPr lang="en-US" dirty="0"/>
            </a:br>
            <a:endParaRPr lang="en-US" dirty="0"/>
          </a:p>
        </p:txBody>
      </p:sp>
    </p:spTree>
    <p:extLst>
      <p:ext uri="{BB962C8B-B14F-4D97-AF65-F5344CB8AC3E}">
        <p14:creationId xmlns:p14="http://schemas.microsoft.com/office/powerpoint/2010/main" val="41492913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CAC1F-7B00-5F47-A0C3-18DEA3C962CE}"/>
              </a:ext>
            </a:extLst>
          </p:cNvPr>
          <p:cNvSpPr>
            <a:spLocks noGrp="1"/>
          </p:cNvSpPr>
          <p:nvPr>
            <p:ph type="title"/>
          </p:nvPr>
        </p:nvSpPr>
        <p:spPr>
          <a:xfrm>
            <a:off x="445078" y="230358"/>
            <a:ext cx="7886700" cy="1325563"/>
          </a:xfrm>
        </p:spPr>
        <p:txBody>
          <a:bodyPr/>
          <a:lstStyle/>
          <a:p>
            <a:r>
              <a:rPr lang="en-US" dirty="0"/>
              <a:t>Packages for reading / writing</a:t>
            </a:r>
          </a:p>
        </p:txBody>
      </p:sp>
      <p:sp>
        <p:nvSpPr>
          <p:cNvPr id="3" name="Content Placeholder 2">
            <a:extLst>
              <a:ext uri="{FF2B5EF4-FFF2-40B4-BE49-F238E27FC236}">
                <a16:creationId xmlns:a16="http://schemas.microsoft.com/office/drawing/2014/main" id="{F5F63031-E8AF-0847-8A00-31A45A4591CB}"/>
              </a:ext>
            </a:extLst>
          </p:cNvPr>
          <p:cNvSpPr>
            <a:spLocks noGrp="1"/>
          </p:cNvSpPr>
          <p:nvPr>
            <p:ph idx="1"/>
          </p:nvPr>
        </p:nvSpPr>
        <p:spPr>
          <a:xfrm>
            <a:off x="98563" y="6318112"/>
            <a:ext cx="7886700" cy="679036"/>
          </a:xfrm>
        </p:spPr>
        <p:txBody>
          <a:bodyPr/>
          <a:lstStyle/>
          <a:p>
            <a:pPr marL="0" indent="0">
              <a:buNone/>
            </a:pPr>
            <a:r>
              <a:rPr lang="en-US" dirty="0"/>
              <a:t>http://</a:t>
            </a:r>
            <a:r>
              <a:rPr lang="en-US" dirty="0" err="1"/>
              <a:t>www.python-excel.org</a:t>
            </a:r>
            <a:r>
              <a:rPr lang="en-US" dirty="0"/>
              <a:t>/</a:t>
            </a:r>
          </a:p>
        </p:txBody>
      </p:sp>
      <p:pic>
        <p:nvPicPr>
          <p:cNvPr id="4" name="Picture 3">
            <a:extLst>
              <a:ext uri="{FF2B5EF4-FFF2-40B4-BE49-F238E27FC236}">
                <a16:creationId xmlns:a16="http://schemas.microsoft.com/office/drawing/2014/main" id="{DE4D35B4-DEC7-2D48-9CFF-155D005924F2}"/>
              </a:ext>
            </a:extLst>
          </p:cNvPr>
          <p:cNvPicPr>
            <a:picLocks noChangeAspect="1"/>
          </p:cNvPicPr>
          <p:nvPr/>
        </p:nvPicPr>
        <p:blipFill>
          <a:blip r:embed="rId2"/>
          <a:stretch>
            <a:fillRect/>
          </a:stretch>
        </p:blipFill>
        <p:spPr>
          <a:xfrm>
            <a:off x="1061830" y="1976816"/>
            <a:ext cx="7137426" cy="2913235"/>
          </a:xfrm>
          <a:prstGeom prst="rect">
            <a:avLst/>
          </a:prstGeom>
        </p:spPr>
      </p:pic>
    </p:spTree>
    <p:extLst>
      <p:ext uri="{BB962C8B-B14F-4D97-AF65-F5344CB8AC3E}">
        <p14:creationId xmlns:p14="http://schemas.microsoft.com/office/powerpoint/2010/main" val="31430358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6742F-34EE-DC4B-A3A0-D1217DEFAB96}"/>
              </a:ext>
            </a:extLst>
          </p:cNvPr>
          <p:cNvSpPr>
            <a:spLocks noGrp="1"/>
          </p:cNvSpPr>
          <p:nvPr>
            <p:ph type="title"/>
          </p:nvPr>
        </p:nvSpPr>
        <p:spPr/>
        <p:txBody>
          <a:bodyPr/>
          <a:lstStyle/>
          <a:p>
            <a:r>
              <a:rPr lang="en-US" dirty="0"/>
              <a:t>What is a nested data structures?</a:t>
            </a:r>
          </a:p>
        </p:txBody>
      </p:sp>
      <p:sp>
        <p:nvSpPr>
          <p:cNvPr id="3" name="Content Placeholder 2">
            <a:extLst>
              <a:ext uri="{FF2B5EF4-FFF2-40B4-BE49-F238E27FC236}">
                <a16:creationId xmlns:a16="http://schemas.microsoft.com/office/drawing/2014/main" id="{C25C1525-8116-0046-9488-629091D2B05E}"/>
              </a:ext>
            </a:extLst>
          </p:cNvPr>
          <p:cNvSpPr>
            <a:spLocks noGrp="1"/>
          </p:cNvSpPr>
          <p:nvPr>
            <p:ph idx="1"/>
          </p:nvPr>
        </p:nvSpPr>
        <p:spPr/>
        <p:txBody>
          <a:bodyPr/>
          <a:lstStyle/>
          <a:p>
            <a:pPr marL="0" indent="0" algn="ctr">
              <a:buNone/>
            </a:pPr>
            <a:r>
              <a:rPr lang="en-US" dirty="0"/>
              <a:t>Nest data structures are used to organize data . . You already know one</a:t>
            </a:r>
          </a:p>
          <a:p>
            <a:pPr marL="0" indent="0" algn="ctr">
              <a:buNone/>
            </a:pPr>
            <a:endParaRPr lang="en-US" dirty="0"/>
          </a:p>
          <a:p>
            <a:pPr marL="0" indent="0" algn="ctr">
              <a:buNone/>
            </a:pPr>
            <a:r>
              <a:rPr lang="en-US" dirty="0"/>
              <a:t>Dictionaries </a:t>
            </a:r>
          </a:p>
        </p:txBody>
      </p:sp>
    </p:spTree>
    <p:extLst>
      <p:ext uri="{BB962C8B-B14F-4D97-AF65-F5344CB8AC3E}">
        <p14:creationId xmlns:p14="http://schemas.microsoft.com/office/powerpoint/2010/main" val="23329607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42B84B-6B98-014B-AF3F-A3098833AC2A}"/>
              </a:ext>
            </a:extLst>
          </p:cNvPr>
          <p:cNvSpPr>
            <a:spLocks noGrp="1"/>
          </p:cNvSpPr>
          <p:nvPr>
            <p:ph type="title"/>
          </p:nvPr>
        </p:nvSpPr>
        <p:spPr>
          <a:xfrm>
            <a:off x="164824" y="0"/>
            <a:ext cx="8979176" cy="1325563"/>
          </a:xfrm>
        </p:spPr>
        <p:txBody>
          <a:bodyPr>
            <a:normAutofit/>
          </a:bodyPr>
          <a:lstStyle/>
          <a:p>
            <a:r>
              <a:rPr lang="en-US" dirty="0"/>
              <a:t>Html, xml and JSON are nested data structures to transfer web data</a:t>
            </a:r>
          </a:p>
        </p:txBody>
      </p:sp>
      <p:sp>
        <p:nvSpPr>
          <p:cNvPr id="3" name="Content Placeholder 2">
            <a:extLst>
              <a:ext uri="{FF2B5EF4-FFF2-40B4-BE49-F238E27FC236}">
                <a16:creationId xmlns:a16="http://schemas.microsoft.com/office/drawing/2014/main" id="{CD8AF689-C75D-9940-900B-96F0E91D7DB6}"/>
              </a:ext>
            </a:extLst>
          </p:cNvPr>
          <p:cNvSpPr>
            <a:spLocks noGrp="1"/>
          </p:cNvSpPr>
          <p:nvPr>
            <p:ph idx="1"/>
          </p:nvPr>
        </p:nvSpPr>
        <p:spPr/>
        <p:txBody>
          <a:bodyPr>
            <a:normAutofit/>
          </a:bodyPr>
          <a:lstStyle/>
          <a:p>
            <a:pPr marL="0" indent="0">
              <a:buNone/>
            </a:pPr>
            <a:r>
              <a:rPr lang="en-US" sz="2000" dirty="0"/>
              <a:t>import requests </a:t>
            </a:r>
          </a:p>
          <a:p>
            <a:pPr marL="0" indent="0">
              <a:buNone/>
            </a:pPr>
            <a:endParaRPr lang="en-US" sz="2000" dirty="0"/>
          </a:p>
          <a:p>
            <a:pPr marL="0" indent="0">
              <a:buNone/>
            </a:pPr>
            <a:r>
              <a:rPr lang="en-US" sz="2000" dirty="0"/>
              <a:t>URL = 'https://</a:t>
            </a:r>
            <a:r>
              <a:rPr lang="en-US" sz="2000" dirty="0" err="1"/>
              <a:t>api.coindesk.com</a:t>
            </a:r>
            <a:r>
              <a:rPr lang="en-US" sz="2000" dirty="0"/>
              <a:t>/v1/bpi/</a:t>
            </a:r>
            <a:r>
              <a:rPr lang="en-US" sz="2000" dirty="0" err="1"/>
              <a:t>currentprice</a:t>
            </a:r>
            <a:r>
              <a:rPr lang="en-US" sz="2000" dirty="0"/>
              <a:t>/</a:t>
            </a:r>
            <a:r>
              <a:rPr lang="en-US" sz="2000" dirty="0" err="1"/>
              <a:t>USD.json</a:t>
            </a:r>
            <a:r>
              <a:rPr lang="en-US" sz="2000" dirty="0"/>
              <a:t>’ </a:t>
            </a:r>
          </a:p>
          <a:p>
            <a:pPr marL="0" indent="0">
              <a:buNone/>
            </a:pPr>
            <a:r>
              <a:rPr lang="en-US" sz="2000" dirty="0"/>
              <a:t>response = </a:t>
            </a:r>
            <a:r>
              <a:rPr lang="en-US" sz="2000" dirty="0" err="1"/>
              <a:t>requests.get</a:t>
            </a:r>
            <a:r>
              <a:rPr lang="en-US" sz="2000" dirty="0"/>
              <a:t>(URL) </a:t>
            </a:r>
          </a:p>
          <a:p>
            <a:pPr marL="0" indent="0">
              <a:buNone/>
            </a:pPr>
            <a:r>
              <a:rPr lang="en-US" sz="2000" dirty="0" err="1"/>
              <a:t>response.json</a:t>
            </a:r>
            <a:r>
              <a:rPr lang="en-US" sz="2000" dirty="0"/>
              <a:t>()</a:t>
            </a:r>
          </a:p>
        </p:txBody>
      </p:sp>
    </p:spTree>
    <p:extLst>
      <p:ext uri="{BB962C8B-B14F-4D97-AF65-F5344CB8AC3E}">
        <p14:creationId xmlns:p14="http://schemas.microsoft.com/office/powerpoint/2010/main" val="8011027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0975A-169A-E044-8776-692384AABC94}"/>
              </a:ext>
            </a:extLst>
          </p:cNvPr>
          <p:cNvSpPr>
            <a:spLocks noGrp="1"/>
          </p:cNvSpPr>
          <p:nvPr>
            <p:ph type="title"/>
          </p:nvPr>
        </p:nvSpPr>
        <p:spPr/>
        <p:txBody>
          <a:bodyPr/>
          <a:lstStyle/>
          <a:p>
            <a:r>
              <a:rPr lang="en-US" dirty="0"/>
              <a:t>JSON maps onto python dictionaries</a:t>
            </a:r>
          </a:p>
        </p:txBody>
      </p:sp>
      <p:sp>
        <p:nvSpPr>
          <p:cNvPr id="3" name="Content Placeholder 2">
            <a:extLst>
              <a:ext uri="{FF2B5EF4-FFF2-40B4-BE49-F238E27FC236}">
                <a16:creationId xmlns:a16="http://schemas.microsoft.com/office/drawing/2014/main" id="{D7FEBBE3-A67D-9A4A-A82B-6880C7D6E263}"/>
              </a:ext>
            </a:extLst>
          </p:cNvPr>
          <p:cNvSpPr>
            <a:spLocks noGrp="1"/>
          </p:cNvSpPr>
          <p:nvPr>
            <p:ph idx="1"/>
          </p:nvPr>
        </p:nvSpPr>
        <p:spPr/>
        <p:txBody>
          <a:bodyPr/>
          <a:lstStyle/>
          <a:p>
            <a:pPr marL="0" indent="0">
              <a:buNone/>
            </a:pPr>
            <a:r>
              <a:rPr lang="en-US" dirty="0"/>
              <a:t>Import </a:t>
            </a:r>
            <a:r>
              <a:rPr lang="en-US" dirty="0" err="1"/>
              <a:t>json</a:t>
            </a:r>
            <a:endParaRPr lang="en-US" dirty="0"/>
          </a:p>
          <a:p>
            <a:pPr marL="0" indent="0">
              <a:buNone/>
            </a:pPr>
            <a:endParaRPr lang="en-US" dirty="0"/>
          </a:p>
          <a:p>
            <a:pPr marL="0" indent="0">
              <a:buNone/>
            </a:pPr>
            <a:endParaRPr lang="en-US" dirty="0"/>
          </a:p>
          <a:p>
            <a:pPr marL="0" indent="0">
              <a:buNone/>
            </a:pPr>
            <a:r>
              <a:rPr lang="en-US" dirty="0" err="1"/>
              <a:t>Outstring</a:t>
            </a:r>
            <a:r>
              <a:rPr lang="en-US" dirty="0"/>
              <a:t> = </a:t>
            </a:r>
            <a:r>
              <a:rPr lang="en-US" dirty="0" err="1"/>
              <a:t>json.dumps</a:t>
            </a:r>
            <a:r>
              <a:rPr lang="en-US" dirty="0"/>
              <a:t>(Dictionary)</a:t>
            </a:r>
          </a:p>
          <a:p>
            <a:pPr marL="0" indent="0">
              <a:buNone/>
            </a:pPr>
            <a:r>
              <a:rPr lang="en-US" dirty="0"/>
              <a:t>Dictionary = </a:t>
            </a:r>
            <a:r>
              <a:rPr lang="en-US" dirty="0" err="1"/>
              <a:t>json.loads</a:t>
            </a:r>
            <a:r>
              <a:rPr lang="en-US" dirty="0"/>
              <a:t>(</a:t>
            </a:r>
            <a:r>
              <a:rPr lang="en-US" dirty="0" err="1"/>
              <a:t>Outstring</a:t>
            </a:r>
            <a:r>
              <a:rPr lang="en-US" dirty="0"/>
              <a:t>)</a:t>
            </a:r>
          </a:p>
        </p:txBody>
      </p:sp>
    </p:spTree>
    <p:extLst>
      <p:ext uri="{BB962C8B-B14F-4D97-AF65-F5344CB8AC3E}">
        <p14:creationId xmlns:p14="http://schemas.microsoft.com/office/powerpoint/2010/main" val="32937716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C8B07-790D-2943-B053-29AFF3A0E730}"/>
              </a:ext>
            </a:extLst>
          </p:cNvPr>
          <p:cNvSpPr>
            <a:spLocks noGrp="1"/>
          </p:cNvSpPr>
          <p:nvPr>
            <p:ph type="title"/>
          </p:nvPr>
        </p:nvSpPr>
        <p:spPr>
          <a:xfrm>
            <a:off x="5798" y="285613"/>
            <a:ext cx="9138202" cy="1325563"/>
          </a:xfrm>
        </p:spPr>
        <p:txBody>
          <a:bodyPr/>
          <a:lstStyle/>
          <a:p>
            <a:r>
              <a:rPr lang="en-US" dirty="0" err="1"/>
              <a:t>RESTFul</a:t>
            </a:r>
            <a:r>
              <a:rPr lang="en-US" dirty="0"/>
              <a:t> Architecture and Microservices</a:t>
            </a:r>
          </a:p>
        </p:txBody>
      </p:sp>
      <p:sp>
        <p:nvSpPr>
          <p:cNvPr id="3" name="Content Placeholder 2">
            <a:extLst>
              <a:ext uri="{FF2B5EF4-FFF2-40B4-BE49-F238E27FC236}">
                <a16:creationId xmlns:a16="http://schemas.microsoft.com/office/drawing/2014/main" id="{7080DEFB-F486-AE47-A25C-127CA0D33FAB}"/>
              </a:ext>
            </a:extLst>
          </p:cNvPr>
          <p:cNvSpPr>
            <a:spLocks noGrp="1"/>
          </p:cNvSpPr>
          <p:nvPr>
            <p:ph idx="1"/>
          </p:nvPr>
        </p:nvSpPr>
        <p:spPr>
          <a:xfrm>
            <a:off x="2682737" y="1481069"/>
            <a:ext cx="7886700" cy="705540"/>
          </a:xfrm>
        </p:spPr>
        <p:txBody>
          <a:bodyPr/>
          <a:lstStyle/>
          <a:p>
            <a:pPr marL="0" indent="0">
              <a:buNone/>
            </a:pPr>
            <a:r>
              <a:rPr lang="en-US" dirty="0"/>
              <a:t>How does data flow around the internet</a:t>
            </a:r>
          </a:p>
        </p:txBody>
      </p:sp>
      <p:pic>
        <p:nvPicPr>
          <p:cNvPr id="4" name="Picture 3">
            <a:extLst>
              <a:ext uri="{FF2B5EF4-FFF2-40B4-BE49-F238E27FC236}">
                <a16:creationId xmlns:a16="http://schemas.microsoft.com/office/drawing/2014/main" id="{396D3D25-B511-9345-9EDC-48E824810C5C}"/>
              </a:ext>
            </a:extLst>
          </p:cNvPr>
          <p:cNvPicPr>
            <a:picLocks noChangeAspect="1"/>
          </p:cNvPicPr>
          <p:nvPr/>
        </p:nvPicPr>
        <p:blipFill>
          <a:blip r:embed="rId2"/>
          <a:stretch>
            <a:fillRect/>
          </a:stretch>
        </p:blipFill>
        <p:spPr>
          <a:xfrm>
            <a:off x="443118" y="2057188"/>
            <a:ext cx="6461263" cy="4057072"/>
          </a:xfrm>
          <a:prstGeom prst="rect">
            <a:avLst/>
          </a:prstGeom>
        </p:spPr>
      </p:pic>
      <p:sp>
        <p:nvSpPr>
          <p:cNvPr id="5" name="Rectangle 4">
            <a:extLst>
              <a:ext uri="{FF2B5EF4-FFF2-40B4-BE49-F238E27FC236}">
                <a16:creationId xmlns:a16="http://schemas.microsoft.com/office/drawing/2014/main" id="{21CA597C-8F96-0048-98A2-29A34C7C93EC}"/>
              </a:ext>
            </a:extLst>
          </p:cNvPr>
          <p:cNvSpPr/>
          <p:nvPr/>
        </p:nvSpPr>
        <p:spPr>
          <a:xfrm>
            <a:off x="3955772" y="6488668"/>
            <a:ext cx="5897217" cy="369332"/>
          </a:xfrm>
          <a:prstGeom prst="rect">
            <a:avLst/>
          </a:prstGeom>
        </p:spPr>
        <p:txBody>
          <a:bodyPr wrap="square">
            <a:spAutoFit/>
          </a:bodyPr>
          <a:lstStyle/>
          <a:p>
            <a:r>
              <a:rPr lang="en-US" dirty="0"/>
              <a:t>https://</a:t>
            </a:r>
            <a:r>
              <a:rPr lang="en-US" dirty="0" err="1"/>
              <a:t>tutorialedge.net</a:t>
            </a:r>
            <a:r>
              <a:rPr lang="en-US" dirty="0"/>
              <a:t>/general/what-is-a-rest-</a:t>
            </a:r>
            <a:r>
              <a:rPr lang="en-US" dirty="0" err="1"/>
              <a:t>api</a:t>
            </a:r>
            <a:r>
              <a:rPr lang="en-US" dirty="0"/>
              <a:t>/</a:t>
            </a:r>
          </a:p>
        </p:txBody>
      </p:sp>
    </p:spTree>
    <p:extLst>
      <p:ext uri="{BB962C8B-B14F-4D97-AF65-F5344CB8AC3E}">
        <p14:creationId xmlns:p14="http://schemas.microsoft.com/office/powerpoint/2010/main" val="3675488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E9041-211D-A340-A33B-02ECD233917B}"/>
              </a:ext>
            </a:extLst>
          </p:cNvPr>
          <p:cNvSpPr>
            <a:spLocks noGrp="1"/>
          </p:cNvSpPr>
          <p:nvPr>
            <p:ph type="title"/>
          </p:nvPr>
        </p:nvSpPr>
        <p:spPr>
          <a:xfrm>
            <a:off x="151571" y="139839"/>
            <a:ext cx="8767141" cy="1325563"/>
          </a:xfrm>
        </p:spPr>
        <p:txBody>
          <a:bodyPr>
            <a:normAutofit/>
          </a:bodyPr>
          <a:lstStyle/>
          <a:p>
            <a:pPr algn="ctr"/>
            <a:r>
              <a:rPr lang="en-US" dirty="0"/>
              <a:t>Beautify Soup is a useful library for web-scraping and reading html </a:t>
            </a:r>
          </a:p>
        </p:txBody>
      </p:sp>
      <p:pic>
        <p:nvPicPr>
          <p:cNvPr id="4" name="Picture 3">
            <a:extLst>
              <a:ext uri="{FF2B5EF4-FFF2-40B4-BE49-F238E27FC236}">
                <a16:creationId xmlns:a16="http://schemas.microsoft.com/office/drawing/2014/main" id="{021DAB79-0925-8640-8B79-B390946C7D84}"/>
              </a:ext>
            </a:extLst>
          </p:cNvPr>
          <p:cNvPicPr>
            <a:picLocks noChangeAspect="1"/>
          </p:cNvPicPr>
          <p:nvPr/>
        </p:nvPicPr>
        <p:blipFill>
          <a:blip r:embed="rId2"/>
          <a:stretch>
            <a:fillRect/>
          </a:stretch>
        </p:blipFill>
        <p:spPr>
          <a:xfrm>
            <a:off x="151571" y="1693267"/>
            <a:ext cx="8617978" cy="4495498"/>
          </a:xfrm>
          <a:prstGeom prst="rect">
            <a:avLst/>
          </a:prstGeom>
        </p:spPr>
      </p:pic>
    </p:spTree>
    <p:extLst>
      <p:ext uri="{BB962C8B-B14F-4D97-AF65-F5344CB8AC3E}">
        <p14:creationId xmlns:p14="http://schemas.microsoft.com/office/powerpoint/2010/main" val="32954777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C153A-1561-FF43-B22A-6D340175D7DF}"/>
              </a:ext>
            </a:extLst>
          </p:cNvPr>
          <p:cNvSpPr>
            <a:spLocks noGrp="1"/>
          </p:cNvSpPr>
          <p:nvPr>
            <p:ph type="title"/>
          </p:nvPr>
        </p:nvSpPr>
        <p:spPr/>
        <p:txBody>
          <a:bodyPr/>
          <a:lstStyle/>
          <a:p>
            <a:r>
              <a:rPr lang="en-US" dirty="0"/>
              <a:t>Databases with direct access via pandas</a:t>
            </a:r>
          </a:p>
        </p:txBody>
      </p:sp>
      <p:sp>
        <p:nvSpPr>
          <p:cNvPr id="3" name="Content Placeholder 2">
            <a:extLst>
              <a:ext uri="{FF2B5EF4-FFF2-40B4-BE49-F238E27FC236}">
                <a16:creationId xmlns:a16="http://schemas.microsoft.com/office/drawing/2014/main" id="{6B290A23-C169-A24C-AFE1-AC7FDD35EDF9}"/>
              </a:ext>
            </a:extLst>
          </p:cNvPr>
          <p:cNvSpPr>
            <a:spLocks noGrp="1"/>
          </p:cNvSpPr>
          <p:nvPr>
            <p:ph idx="1"/>
          </p:nvPr>
        </p:nvSpPr>
        <p:spPr>
          <a:xfrm>
            <a:off x="380586" y="2077416"/>
            <a:ext cx="8382828" cy="4351338"/>
          </a:xfrm>
        </p:spPr>
        <p:txBody>
          <a:bodyPr/>
          <a:lstStyle/>
          <a:p>
            <a:pPr marL="0" indent="0">
              <a:buNone/>
            </a:pPr>
            <a:r>
              <a:rPr lang="en-US" dirty="0"/>
              <a:t>from </a:t>
            </a:r>
            <a:r>
              <a:rPr lang="en-US" dirty="0" err="1"/>
              <a:t>sqlalchemy</a:t>
            </a:r>
            <a:r>
              <a:rPr lang="en-US" dirty="0"/>
              <a:t> import </a:t>
            </a:r>
            <a:r>
              <a:rPr lang="en-US" dirty="0" err="1"/>
              <a:t>create_engine</a:t>
            </a:r>
            <a:r>
              <a:rPr lang="en-US" dirty="0"/>
              <a:t> </a:t>
            </a:r>
          </a:p>
          <a:p>
            <a:pPr marL="0" indent="0">
              <a:buNone/>
            </a:pPr>
            <a:r>
              <a:rPr lang="en-US" dirty="0"/>
              <a:t>engine = </a:t>
            </a:r>
            <a:r>
              <a:rPr lang="en-US" dirty="0" err="1"/>
              <a:t>create_engine</a:t>
            </a:r>
            <a:r>
              <a:rPr lang="en-US" dirty="0"/>
              <a:t>("</a:t>
            </a:r>
            <a:r>
              <a:rPr lang="en-US" dirty="0" err="1"/>
              <a:t>sqlite</a:t>
            </a:r>
            <a:r>
              <a:rPr lang="en-US" dirty="0"/>
              <a:t>:///</a:t>
            </a:r>
            <a:r>
              <a:rPr lang="en-US" dirty="0" err="1"/>
              <a:t>profession_and_age</a:t>
            </a:r>
            <a:r>
              <a:rPr lang="en-US" dirty="0"/>
              <a:t>")</a:t>
            </a:r>
          </a:p>
          <a:p>
            <a:pPr marL="0" indent="0">
              <a:buNone/>
            </a:pPr>
            <a:endParaRPr lang="en-US" dirty="0"/>
          </a:p>
          <a:p>
            <a:pPr marL="0" indent="0">
              <a:buNone/>
            </a:pPr>
            <a:r>
              <a:rPr lang="en-US" dirty="0" err="1"/>
              <a:t>pd.read_sql_table</a:t>
            </a:r>
            <a:r>
              <a:rPr lang="en-US" dirty="0"/>
              <a:t>('profession', engine)</a:t>
            </a:r>
          </a:p>
        </p:txBody>
      </p:sp>
    </p:spTree>
    <p:extLst>
      <p:ext uri="{BB962C8B-B14F-4D97-AF65-F5344CB8AC3E}">
        <p14:creationId xmlns:p14="http://schemas.microsoft.com/office/powerpoint/2010/main" val="30379843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C94EE06-ACE0-B141-83DC-DA9BDDC0B7E4}"/>
              </a:ext>
            </a:extLst>
          </p:cNvPr>
          <p:cNvPicPr>
            <a:picLocks noChangeAspect="1"/>
          </p:cNvPicPr>
          <p:nvPr/>
        </p:nvPicPr>
        <p:blipFill>
          <a:blip r:embed="rId2"/>
          <a:stretch>
            <a:fillRect/>
          </a:stretch>
        </p:blipFill>
        <p:spPr>
          <a:xfrm>
            <a:off x="359465" y="303419"/>
            <a:ext cx="4880056" cy="1008545"/>
          </a:xfrm>
          <a:prstGeom prst="rect">
            <a:avLst/>
          </a:prstGeom>
        </p:spPr>
      </p:pic>
      <p:sp>
        <p:nvSpPr>
          <p:cNvPr id="7" name="Rectangle 6">
            <a:extLst>
              <a:ext uri="{FF2B5EF4-FFF2-40B4-BE49-F238E27FC236}">
                <a16:creationId xmlns:a16="http://schemas.microsoft.com/office/drawing/2014/main" id="{0EB2AE30-562E-A54A-9498-B5B796EC8E52}"/>
              </a:ext>
            </a:extLst>
          </p:cNvPr>
          <p:cNvSpPr/>
          <p:nvPr/>
        </p:nvSpPr>
        <p:spPr>
          <a:xfrm>
            <a:off x="158428" y="6332090"/>
            <a:ext cx="2943178" cy="369332"/>
          </a:xfrm>
          <a:prstGeom prst="rect">
            <a:avLst/>
          </a:prstGeom>
        </p:spPr>
        <p:txBody>
          <a:bodyPr wrap="none">
            <a:spAutoFit/>
          </a:bodyPr>
          <a:lstStyle/>
          <a:p>
            <a:r>
              <a:rPr lang="en-US" dirty="0"/>
              <a:t>https://</a:t>
            </a:r>
            <a:r>
              <a:rPr lang="en-US" dirty="0" err="1"/>
              <a:t>www.sqlalchemy.org</a:t>
            </a:r>
            <a:r>
              <a:rPr lang="en-US" dirty="0"/>
              <a:t>/</a:t>
            </a:r>
          </a:p>
        </p:txBody>
      </p:sp>
      <p:pic>
        <p:nvPicPr>
          <p:cNvPr id="8" name="Picture 7">
            <a:extLst>
              <a:ext uri="{FF2B5EF4-FFF2-40B4-BE49-F238E27FC236}">
                <a16:creationId xmlns:a16="http://schemas.microsoft.com/office/drawing/2014/main" id="{55D81F45-DD86-9A4F-B6C2-FDCC5F4982FA}"/>
              </a:ext>
            </a:extLst>
          </p:cNvPr>
          <p:cNvPicPr>
            <a:picLocks noChangeAspect="1"/>
          </p:cNvPicPr>
          <p:nvPr/>
        </p:nvPicPr>
        <p:blipFill>
          <a:blip r:embed="rId3"/>
          <a:stretch>
            <a:fillRect/>
          </a:stretch>
        </p:blipFill>
        <p:spPr>
          <a:xfrm>
            <a:off x="359465" y="1977016"/>
            <a:ext cx="8574157" cy="2684837"/>
          </a:xfrm>
          <a:prstGeom prst="rect">
            <a:avLst/>
          </a:prstGeom>
        </p:spPr>
      </p:pic>
    </p:spTree>
    <p:extLst>
      <p:ext uri="{BB962C8B-B14F-4D97-AF65-F5344CB8AC3E}">
        <p14:creationId xmlns:p14="http://schemas.microsoft.com/office/powerpoint/2010/main" val="13405018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DBE8D4-E169-8B4D-AB7C-2C156C03B970}"/>
              </a:ext>
            </a:extLst>
          </p:cNvPr>
          <p:cNvSpPr>
            <a:spLocks noGrp="1"/>
          </p:cNvSpPr>
          <p:nvPr>
            <p:ph type="title"/>
          </p:nvPr>
        </p:nvSpPr>
        <p:spPr/>
        <p:txBody>
          <a:bodyPr/>
          <a:lstStyle/>
          <a:p>
            <a:r>
              <a:rPr lang="en-US" dirty="0"/>
              <a:t>FLASK – Web based programing </a:t>
            </a:r>
          </a:p>
        </p:txBody>
      </p:sp>
      <p:pic>
        <p:nvPicPr>
          <p:cNvPr id="4" name="Picture 3">
            <a:extLst>
              <a:ext uri="{FF2B5EF4-FFF2-40B4-BE49-F238E27FC236}">
                <a16:creationId xmlns:a16="http://schemas.microsoft.com/office/drawing/2014/main" id="{D26D8266-5D4F-9D4E-9990-E1086E14A056}"/>
              </a:ext>
            </a:extLst>
          </p:cNvPr>
          <p:cNvPicPr>
            <a:picLocks noChangeAspect="1"/>
          </p:cNvPicPr>
          <p:nvPr/>
        </p:nvPicPr>
        <p:blipFill>
          <a:blip r:embed="rId2"/>
          <a:stretch>
            <a:fillRect/>
          </a:stretch>
        </p:blipFill>
        <p:spPr>
          <a:xfrm>
            <a:off x="302039" y="1929847"/>
            <a:ext cx="4618566" cy="1807265"/>
          </a:xfrm>
          <a:prstGeom prst="rect">
            <a:avLst/>
          </a:prstGeom>
        </p:spPr>
      </p:pic>
    </p:spTree>
    <p:extLst>
      <p:ext uri="{BB962C8B-B14F-4D97-AF65-F5344CB8AC3E}">
        <p14:creationId xmlns:p14="http://schemas.microsoft.com/office/powerpoint/2010/main" val="31725340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12EAB-D6C1-6A46-90EC-092AFD658832}"/>
              </a:ext>
            </a:extLst>
          </p:cNvPr>
          <p:cNvSpPr>
            <a:spLocks noGrp="1"/>
          </p:cNvSpPr>
          <p:nvPr>
            <p:ph type="title"/>
          </p:nvPr>
        </p:nvSpPr>
        <p:spPr/>
        <p:txBody>
          <a:bodyPr/>
          <a:lstStyle/>
          <a:p>
            <a:r>
              <a:rPr lang="en-US" dirty="0"/>
              <a:t>Primary Data</a:t>
            </a:r>
          </a:p>
        </p:txBody>
      </p:sp>
      <p:sp>
        <p:nvSpPr>
          <p:cNvPr id="3" name="Content Placeholder 2">
            <a:extLst>
              <a:ext uri="{FF2B5EF4-FFF2-40B4-BE49-F238E27FC236}">
                <a16:creationId xmlns:a16="http://schemas.microsoft.com/office/drawing/2014/main" id="{408C3259-EBFE-3A44-9065-B552B42622BF}"/>
              </a:ext>
            </a:extLst>
          </p:cNvPr>
          <p:cNvSpPr>
            <a:spLocks noGrp="1"/>
          </p:cNvSpPr>
          <p:nvPr>
            <p:ph idx="1"/>
          </p:nvPr>
        </p:nvSpPr>
        <p:spPr/>
        <p:txBody>
          <a:bodyPr/>
          <a:lstStyle/>
          <a:p>
            <a:r>
              <a:rPr lang="en-US" dirty="0"/>
              <a:t>Primary data is ..</a:t>
            </a:r>
          </a:p>
          <a:p>
            <a:pPr lvl="1"/>
            <a:r>
              <a:rPr lang="en-US" dirty="0"/>
              <a:t>Images</a:t>
            </a:r>
          </a:p>
          <a:p>
            <a:pPr lvl="1"/>
            <a:r>
              <a:rPr lang="en-US" dirty="0"/>
              <a:t>Financial Stock Traces</a:t>
            </a:r>
          </a:p>
        </p:txBody>
      </p:sp>
    </p:spTree>
    <p:extLst>
      <p:ext uri="{BB962C8B-B14F-4D97-AF65-F5344CB8AC3E}">
        <p14:creationId xmlns:p14="http://schemas.microsoft.com/office/powerpoint/2010/main" val="24349023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6AD470-1175-144C-A292-CC4E7AB2AE0D}"/>
              </a:ext>
            </a:extLst>
          </p:cNvPr>
          <p:cNvSpPr>
            <a:spLocks noGrp="1"/>
          </p:cNvSpPr>
          <p:nvPr>
            <p:ph type="title"/>
          </p:nvPr>
        </p:nvSpPr>
        <p:spPr/>
        <p:txBody>
          <a:bodyPr/>
          <a:lstStyle/>
          <a:p>
            <a:r>
              <a:rPr lang="en-US" dirty="0"/>
              <a:t>The Capstone Projects</a:t>
            </a:r>
          </a:p>
        </p:txBody>
      </p:sp>
      <p:sp>
        <p:nvSpPr>
          <p:cNvPr id="3" name="Content Placeholder 2">
            <a:extLst>
              <a:ext uri="{FF2B5EF4-FFF2-40B4-BE49-F238E27FC236}">
                <a16:creationId xmlns:a16="http://schemas.microsoft.com/office/drawing/2014/main" id="{C5ABBAFF-B2A5-C04F-BD19-F357A1D49EAB}"/>
              </a:ext>
            </a:extLst>
          </p:cNvPr>
          <p:cNvSpPr>
            <a:spLocks noGrp="1"/>
          </p:cNvSpPr>
          <p:nvPr>
            <p:ph idx="1"/>
          </p:nvPr>
        </p:nvSpPr>
        <p:spPr/>
        <p:txBody>
          <a:bodyPr/>
          <a:lstStyle/>
          <a:p>
            <a:pPr marL="0" indent="0">
              <a:buNone/>
            </a:pPr>
            <a:r>
              <a:rPr lang="en-US" dirty="0"/>
              <a:t>You will be working on the capstone through the entire course: </a:t>
            </a:r>
          </a:p>
          <a:p>
            <a:pPr marL="0" indent="0">
              <a:buNone/>
            </a:pPr>
            <a:r>
              <a:rPr lang="en-US" dirty="0"/>
              <a:t>Week 1: Team Assembly and Topic Identification</a:t>
            </a:r>
          </a:p>
          <a:p>
            <a:pPr marL="0" indent="0">
              <a:buNone/>
            </a:pPr>
            <a:r>
              <a:rPr lang="en-US" dirty="0"/>
              <a:t>Week 2: Individual Goal</a:t>
            </a:r>
          </a:p>
          <a:p>
            <a:pPr marL="0" indent="0">
              <a:buNone/>
            </a:pPr>
            <a:r>
              <a:rPr lang="en-US" dirty="0"/>
              <a:t>Week 3: Setup the SPRINT </a:t>
            </a:r>
          </a:p>
          <a:p>
            <a:pPr marL="0" indent="0">
              <a:buNone/>
            </a:pPr>
            <a:r>
              <a:rPr lang="en-US" dirty="0"/>
              <a:t>Week 4: Build the Repository</a:t>
            </a:r>
          </a:p>
          <a:p>
            <a:pPr marL="0" indent="0">
              <a:buNone/>
            </a:pPr>
            <a:r>
              <a:rPr lang="en-US" dirty="0"/>
              <a:t>Week 5-6: Pound the keys … </a:t>
            </a:r>
          </a:p>
        </p:txBody>
      </p:sp>
    </p:spTree>
    <p:extLst>
      <p:ext uri="{BB962C8B-B14F-4D97-AF65-F5344CB8AC3E}">
        <p14:creationId xmlns:p14="http://schemas.microsoft.com/office/powerpoint/2010/main" val="36561724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C9749-0E9E-E745-B0DF-4F7DB5C47E33}"/>
              </a:ext>
            </a:extLst>
          </p:cNvPr>
          <p:cNvSpPr>
            <a:spLocks noGrp="1"/>
          </p:cNvSpPr>
          <p:nvPr>
            <p:ph type="title"/>
          </p:nvPr>
        </p:nvSpPr>
        <p:spPr/>
        <p:txBody>
          <a:bodyPr/>
          <a:lstStyle/>
          <a:p>
            <a:r>
              <a:rPr lang="en-US" dirty="0"/>
              <a:t>Images </a:t>
            </a:r>
          </a:p>
        </p:txBody>
      </p:sp>
      <p:sp>
        <p:nvSpPr>
          <p:cNvPr id="3" name="Content Placeholder 2">
            <a:extLst>
              <a:ext uri="{FF2B5EF4-FFF2-40B4-BE49-F238E27FC236}">
                <a16:creationId xmlns:a16="http://schemas.microsoft.com/office/drawing/2014/main" id="{5F92B70F-23E2-6C42-A1D6-59D56EC6517B}"/>
              </a:ext>
            </a:extLst>
          </p:cNvPr>
          <p:cNvSpPr>
            <a:spLocks noGrp="1"/>
          </p:cNvSpPr>
          <p:nvPr>
            <p:ph idx="1"/>
          </p:nvPr>
        </p:nvSpPr>
        <p:spPr/>
        <p:txBody>
          <a:bodyPr/>
          <a:lstStyle/>
          <a:p>
            <a:pPr marL="0" indent="0">
              <a:buNone/>
            </a:pPr>
            <a:r>
              <a:rPr lang="en-US" dirty="0"/>
              <a:t>Import cv2</a:t>
            </a:r>
          </a:p>
          <a:p>
            <a:pPr marL="0" indent="0">
              <a:buNone/>
            </a:pPr>
            <a:endParaRPr lang="en-US" dirty="0"/>
          </a:p>
          <a:p>
            <a:pPr marL="0" indent="0">
              <a:buNone/>
            </a:pPr>
            <a:r>
              <a:rPr lang="en-US" dirty="0"/>
              <a:t>Image = cv2.imread()</a:t>
            </a:r>
          </a:p>
        </p:txBody>
      </p:sp>
    </p:spTree>
    <p:extLst>
      <p:ext uri="{BB962C8B-B14F-4D97-AF65-F5344CB8AC3E}">
        <p14:creationId xmlns:p14="http://schemas.microsoft.com/office/powerpoint/2010/main" val="5517113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C74AD-2188-9C4D-A1BD-A3C68E4AB4FB}"/>
              </a:ext>
            </a:extLst>
          </p:cNvPr>
          <p:cNvSpPr>
            <a:spLocks noGrp="1"/>
          </p:cNvSpPr>
          <p:nvPr>
            <p:ph type="title"/>
          </p:nvPr>
        </p:nvSpPr>
        <p:spPr>
          <a:xfrm>
            <a:off x="111815" y="124071"/>
            <a:ext cx="7886700" cy="1325563"/>
          </a:xfrm>
        </p:spPr>
        <p:txBody>
          <a:bodyPr/>
          <a:lstStyle/>
          <a:p>
            <a:r>
              <a:rPr lang="en-US" dirty="0"/>
              <a:t>Stock Traces</a:t>
            </a:r>
          </a:p>
        </p:txBody>
      </p:sp>
      <p:sp>
        <p:nvSpPr>
          <p:cNvPr id="3" name="Content Placeholder 2">
            <a:extLst>
              <a:ext uri="{FF2B5EF4-FFF2-40B4-BE49-F238E27FC236}">
                <a16:creationId xmlns:a16="http://schemas.microsoft.com/office/drawing/2014/main" id="{59C851EF-3502-BC4B-AC3F-C0147765A5F3}"/>
              </a:ext>
            </a:extLst>
          </p:cNvPr>
          <p:cNvSpPr>
            <a:spLocks noGrp="1"/>
          </p:cNvSpPr>
          <p:nvPr>
            <p:ph idx="1"/>
          </p:nvPr>
        </p:nvSpPr>
        <p:spPr>
          <a:xfrm>
            <a:off x="628650" y="1825625"/>
            <a:ext cx="7886700" cy="2189784"/>
          </a:xfrm>
        </p:spPr>
        <p:txBody>
          <a:bodyPr/>
          <a:lstStyle/>
          <a:p>
            <a:pPr marL="0" indent="0">
              <a:buNone/>
            </a:pPr>
            <a:r>
              <a:rPr lang="en-US" dirty="0"/>
              <a:t>Import </a:t>
            </a:r>
            <a:r>
              <a:rPr lang="en-US" dirty="0" err="1"/>
              <a:t>numpy</a:t>
            </a:r>
            <a:r>
              <a:rPr lang="en-US" dirty="0"/>
              <a:t> as np</a:t>
            </a:r>
          </a:p>
          <a:p>
            <a:pPr marL="0" indent="0">
              <a:buNone/>
            </a:pPr>
            <a:endParaRPr lang="en-US" dirty="0"/>
          </a:p>
          <a:p>
            <a:pPr marL="0" indent="0">
              <a:buNone/>
            </a:pPr>
            <a:r>
              <a:rPr lang="en-US" dirty="0"/>
              <a:t>trace = </a:t>
            </a:r>
            <a:r>
              <a:rPr lang="en-US" dirty="0" err="1"/>
              <a:t>np.fromfile</a:t>
            </a:r>
            <a:r>
              <a:rPr lang="en-US" dirty="0"/>
              <a:t>()</a:t>
            </a:r>
          </a:p>
          <a:p>
            <a:pPr marL="0" indent="0">
              <a:buNone/>
            </a:pPr>
            <a:endParaRPr lang="en-US" dirty="0"/>
          </a:p>
        </p:txBody>
      </p:sp>
      <p:pic>
        <p:nvPicPr>
          <p:cNvPr id="4" name="Picture 3">
            <a:extLst>
              <a:ext uri="{FF2B5EF4-FFF2-40B4-BE49-F238E27FC236}">
                <a16:creationId xmlns:a16="http://schemas.microsoft.com/office/drawing/2014/main" id="{AE6C35C4-99E7-144F-8E7C-CE9F634D070E}"/>
              </a:ext>
            </a:extLst>
          </p:cNvPr>
          <p:cNvPicPr>
            <a:picLocks noChangeAspect="1"/>
          </p:cNvPicPr>
          <p:nvPr/>
        </p:nvPicPr>
        <p:blipFill>
          <a:blip r:embed="rId2"/>
          <a:stretch>
            <a:fillRect/>
          </a:stretch>
        </p:blipFill>
        <p:spPr>
          <a:xfrm>
            <a:off x="225287" y="1449634"/>
            <a:ext cx="8388626" cy="4944708"/>
          </a:xfrm>
          <a:prstGeom prst="rect">
            <a:avLst/>
          </a:prstGeom>
        </p:spPr>
      </p:pic>
    </p:spTree>
    <p:extLst>
      <p:ext uri="{BB962C8B-B14F-4D97-AF65-F5344CB8AC3E}">
        <p14:creationId xmlns:p14="http://schemas.microsoft.com/office/powerpoint/2010/main" val="42499280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37AF4-3642-6D4E-8497-B05B7FFC1349}"/>
              </a:ext>
            </a:extLst>
          </p:cNvPr>
          <p:cNvSpPr>
            <a:spLocks noGrp="1"/>
          </p:cNvSpPr>
          <p:nvPr>
            <p:ph type="title"/>
          </p:nvPr>
        </p:nvSpPr>
        <p:spPr>
          <a:xfrm>
            <a:off x="0" y="0"/>
            <a:ext cx="9144000" cy="1325563"/>
          </a:xfrm>
        </p:spPr>
        <p:txBody>
          <a:bodyPr/>
          <a:lstStyle/>
          <a:p>
            <a:r>
              <a:rPr lang="en-US" dirty="0"/>
              <a:t>PyCharm is a Python specific IDE</a:t>
            </a:r>
          </a:p>
        </p:txBody>
      </p:sp>
      <p:sp>
        <p:nvSpPr>
          <p:cNvPr id="4" name="TextBox 3">
            <a:extLst>
              <a:ext uri="{FF2B5EF4-FFF2-40B4-BE49-F238E27FC236}">
                <a16:creationId xmlns:a16="http://schemas.microsoft.com/office/drawing/2014/main" id="{9C614712-4460-C842-9165-FA6209D6B135}"/>
              </a:ext>
            </a:extLst>
          </p:cNvPr>
          <p:cNvSpPr txBox="1"/>
          <p:nvPr/>
        </p:nvSpPr>
        <p:spPr>
          <a:xfrm>
            <a:off x="225287" y="5572538"/>
            <a:ext cx="7421217" cy="923330"/>
          </a:xfrm>
          <a:prstGeom prst="rect">
            <a:avLst/>
          </a:prstGeom>
          <a:noFill/>
        </p:spPr>
        <p:txBody>
          <a:bodyPr wrap="square" rtlCol="0">
            <a:spAutoFit/>
          </a:bodyPr>
          <a:lstStyle/>
          <a:p>
            <a:r>
              <a:rPr lang="en-US" dirty="0"/>
              <a:t>Others Include: </a:t>
            </a:r>
          </a:p>
          <a:p>
            <a:pPr marL="342900" indent="-342900">
              <a:buAutoNum type="arabicPeriod"/>
            </a:pPr>
            <a:r>
              <a:rPr lang="en-US" dirty="0"/>
              <a:t>Spyder</a:t>
            </a:r>
          </a:p>
          <a:p>
            <a:pPr marL="342900" indent="-342900">
              <a:buAutoNum type="arabicPeriod"/>
            </a:pPr>
            <a:r>
              <a:rPr lang="en-US" dirty="0"/>
              <a:t>Anaconda</a:t>
            </a:r>
          </a:p>
        </p:txBody>
      </p:sp>
      <p:sp>
        <p:nvSpPr>
          <p:cNvPr id="5" name="TextBox 4">
            <a:extLst>
              <a:ext uri="{FF2B5EF4-FFF2-40B4-BE49-F238E27FC236}">
                <a16:creationId xmlns:a16="http://schemas.microsoft.com/office/drawing/2014/main" id="{8CD89D85-40D4-5C46-908D-0752E42C26EC}"/>
              </a:ext>
            </a:extLst>
          </p:cNvPr>
          <p:cNvSpPr txBox="1"/>
          <p:nvPr/>
        </p:nvSpPr>
        <p:spPr>
          <a:xfrm>
            <a:off x="92765" y="995123"/>
            <a:ext cx="7553739" cy="461665"/>
          </a:xfrm>
          <a:prstGeom prst="rect">
            <a:avLst/>
          </a:prstGeom>
          <a:noFill/>
        </p:spPr>
        <p:txBody>
          <a:bodyPr wrap="square" rtlCol="0">
            <a:spAutoFit/>
          </a:bodyPr>
          <a:lstStyle/>
          <a:p>
            <a:r>
              <a:rPr lang="en-US" sz="2400" dirty="0">
                <a:solidFill>
                  <a:srgbClr val="00B050"/>
                </a:solidFill>
              </a:rPr>
              <a:t>The IDE is not a requirement, but a strong recommendation</a:t>
            </a:r>
          </a:p>
        </p:txBody>
      </p:sp>
      <p:sp>
        <p:nvSpPr>
          <p:cNvPr id="6" name="Rectangle 5">
            <a:extLst>
              <a:ext uri="{FF2B5EF4-FFF2-40B4-BE49-F238E27FC236}">
                <a16:creationId xmlns:a16="http://schemas.microsoft.com/office/drawing/2014/main" id="{F04D92B0-A86B-5341-977D-5BDE7520C088}"/>
              </a:ext>
            </a:extLst>
          </p:cNvPr>
          <p:cNvSpPr/>
          <p:nvPr/>
        </p:nvSpPr>
        <p:spPr>
          <a:xfrm>
            <a:off x="225287" y="1685165"/>
            <a:ext cx="3721468" cy="369332"/>
          </a:xfrm>
          <a:prstGeom prst="rect">
            <a:avLst/>
          </a:prstGeom>
        </p:spPr>
        <p:txBody>
          <a:bodyPr wrap="none">
            <a:spAutoFit/>
          </a:bodyPr>
          <a:lstStyle/>
          <a:p>
            <a:r>
              <a:rPr lang="en-US" dirty="0"/>
              <a:t>https://</a:t>
            </a:r>
            <a:r>
              <a:rPr lang="en-US" dirty="0" err="1"/>
              <a:t>www.jetbrains.com</a:t>
            </a:r>
            <a:r>
              <a:rPr lang="en-US" dirty="0"/>
              <a:t>/</a:t>
            </a:r>
            <a:r>
              <a:rPr lang="en-US" dirty="0" err="1"/>
              <a:t>pycharm</a:t>
            </a:r>
            <a:r>
              <a:rPr lang="en-US" dirty="0"/>
              <a:t>/</a:t>
            </a:r>
          </a:p>
        </p:txBody>
      </p:sp>
      <p:pic>
        <p:nvPicPr>
          <p:cNvPr id="7" name="Picture 6">
            <a:extLst>
              <a:ext uri="{FF2B5EF4-FFF2-40B4-BE49-F238E27FC236}">
                <a16:creationId xmlns:a16="http://schemas.microsoft.com/office/drawing/2014/main" id="{BEA1A385-D521-9A43-823A-B928B2992E85}"/>
              </a:ext>
            </a:extLst>
          </p:cNvPr>
          <p:cNvPicPr>
            <a:picLocks noChangeAspect="1"/>
          </p:cNvPicPr>
          <p:nvPr/>
        </p:nvPicPr>
        <p:blipFill>
          <a:blip r:embed="rId2"/>
          <a:stretch>
            <a:fillRect/>
          </a:stretch>
        </p:blipFill>
        <p:spPr>
          <a:xfrm>
            <a:off x="2086707" y="2282874"/>
            <a:ext cx="6635262" cy="4056630"/>
          </a:xfrm>
          <a:prstGeom prst="rect">
            <a:avLst/>
          </a:prstGeom>
        </p:spPr>
      </p:pic>
    </p:spTree>
    <p:extLst>
      <p:ext uri="{BB962C8B-B14F-4D97-AF65-F5344CB8AC3E}">
        <p14:creationId xmlns:p14="http://schemas.microsoft.com/office/powerpoint/2010/main" val="34670539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757" y="0"/>
            <a:ext cx="9104243" cy="1325563"/>
          </a:xfrm>
        </p:spPr>
        <p:txBody>
          <a:bodyPr/>
          <a:lstStyle/>
          <a:p>
            <a:r>
              <a:rPr lang="en-US" dirty="0"/>
              <a:t>Functions are run someone else’s code</a:t>
            </a:r>
          </a:p>
        </p:txBody>
      </p:sp>
      <p:sp>
        <p:nvSpPr>
          <p:cNvPr id="3" name="Content Placeholder 2"/>
          <p:cNvSpPr>
            <a:spLocks noGrp="1"/>
          </p:cNvSpPr>
          <p:nvPr>
            <p:ph idx="1"/>
          </p:nvPr>
        </p:nvSpPr>
        <p:spPr>
          <a:xfrm>
            <a:off x="324678" y="1225716"/>
            <a:ext cx="8229600" cy="5292545"/>
          </a:xfrm>
        </p:spPr>
        <p:txBody>
          <a:bodyPr>
            <a:normAutofit/>
          </a:bodyPr>
          <a:lstStyle/>
          <a:p>
            <a:r>
              <a:rPr lang="en-US" b="1" dirty="0">
                <a:solidFill>
                  <a:srgbClr val="0432FF"/>
                </a:solidFill>
                <a:latin typeface="Lucida Console" charset="0"/>
                <a:ea typeface="Lucida Console" charset="0"/>
                <a:cs typeface="Lucida Console" charset="0"/>
              </a:rPr>
              <a:t>pip install </a:t>
            </a:r>
            <a:r>
              <a:rPr lang="en-US" dirty="0"/>
              <a:t>– installs (attaches) add-on packages to the basic installation of python, note: packages remain installed until uninstalled</a:t>
            </a:r>
          </a:p>
          <a:p>
            <a:r>
              <a:rPr lang="en-US" b="1" dirty="0">
                <a:solidFill>
                  <a:srgbClr val="0432FF"/>
                </a:solidFill>
                <a:latin typeface="Lucida Console" charset="0"/>
                <a:ea typeface="Lucida Console" charset="0"/>
                <a:cs typeface="Lucida Console" charset="0"/>
              </a:rPr>
              <a:t>import </a:t>
            </a:r>
            <a:r>
              <a:rPr lang="en-US" dirty="0"/>
              <a:t>– opens library of functions within a package, note: empty parenthesis lists libraries/packages available for opening in an Python session in upper-left window; note: libraries are closed when Python session is closed</a:t>
            </a:r>
          </a:p>
          <a:p>
            <a:endParaRPr lang="en-US" dirty="0"/>
          </a:p>
          <a:p>
            <a:endParaRPr lang="en-US" dirty="0"/>
          </a:p>
          <a:p>
            <a:endParaRPr lang="en-US" dirty="0"/>
          </a:p>
        </p:txBody>
      </p:sp>
    </p:spTree>
    <p:extLst>
      <p:ext uri="{BB962C8B-B14F-4D97-AF65-F5344CB8AC3E}">
        <p14:creationId xmlns:p14="http://schemas.microsoft.com/office/powerpoint/2010/main" val="3778761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118942"/>
            <a:ext cx="8862646" cy="1200329"/>
          </a:xfrm>
        </p:spPr>
        <p:txBody>
          <a:bodyPr>
            <a:normAutofit fontScale="90000"/>
          </a:bodyPr>
          <a:lstStyle/>
          <a:p>
            <a:pPr algn="ctr"/>
            <a:r>
              <a:rPr lang="en-US" dirty="0"/>
              <a:t>Atomic data types are the "basics" for R-programming</a:t>
            </a:r>
          </a:p>
        </p:txBody>
      </p:sp>
      <p:graphicFrame>
        <p:nvGraphicFramePr>
          <p:cNvPr id="5" name="Table 193"/>
          <p:cNvGraphicFramePr/>
          <p:nvPr>
            <p:extLst/>
          </p:nvPr>
        </p:nvGraphicFramePr>
        <p:xfrm>
          <a:off x="1511477" y="1724889"/>
          <a:ext cx="6144492" cy="3699165"/>
        </p:xfrm>
        <a:graphic>
          <a:graphicData uri="http://schemas.openxmlformats.org/drawingml/2006/table">
            <a:tbl>
              <a:tblPr/>
              <a:tblGrid>
                <a:gridCol w="3072246">
                  <a:extLst>
                    <a:ext uri="{9D8B030D-6E8A-4147-A177-3AD203B41FA5}">
                      <a16:colId xmlns:a16="http://schemas.microsoft.com/office/drawing/2014/main" val="20000"/>
                    </a:ext>
                  </a:extLst>
                </a:gridCol>
                <a:gridCol w="3072246">
                  <a:extLst>
                    <a:ext uri="{9D8B030D-6E8A-4147-A177-3AD203B41FA5}">
                      <a16:colId xmlns:a16="http://schemas.microsoft.com/office/drawing/2014/main" val="20001"/>
                    </a:ext>
                  </a:extLst>
                </a:gridCol>
              </a:tblGrid>
              <a:tr h="739833">
                <a:tc>
                  <a:txBody>
                    <a:bodyPr/>
                    <a:lstStyle>
                      <a:lvl1pPr marL="0" algn="l" defTabSz="914400" rtl="0" eaLnBrk="1" latinLnBrk="0" hangingPunct="1">
                        <a:defRPr sz="1800" kern="1200">
                          <a:solidFill>
                            <a:schemeClr val="tx1"/>
                          </a:solidFill>
                          <a:latin typeface="Helvetica"/>
                          <a:ea typeface="Helvetica"/>
                          <a:cs typeface="Helvetica"/>
                        </a:defRPr>
                      </a:lvl1pPr>
                      <a:lvl2pPr marL="457200" algn="l" defTabSz="914400" rtl="0" eaLnBrk="1" latinLnBrk="0" hangingPunct="1">
                        <a:defRPr sz="1800" kern="1200">
                          <a:solidFill>
                            <a:schemeClr val="tx1"/>
                          </a:solidFill>
                          <a:latin typeface="Helvetica"/>
                          <a:ea typeface="Helvetica"/>
                          <a:cs typeface="Helvetica"/>
                        </a:defRPr>
                      </a:lvl2pPr>
                      <a:lvl3pPr marL="914400" algn="l" defTabSz="914400" rtl="0" eaLnBrk="1" latinLnBrk="0" hangingPunct="1">
                        <a:defRPr sz="1800" kern="1200">
                          <a:solidFill>
                            <a:schemeClr val="tx1"/>
                          </a:solidFill>
                          <a:latin typeface="Helvetica"/>
                          <a:ea typeface="Helvetica"/>
                          <a:cs typeface="Helvetica"/>
                        </a:defRPr>
                      </a:lvl3pPr>
                      <a:lvl4pPr marL="1371600" algn="l" defTabSz="914400" rtl="0" eaLnBrk="1" latinLnBrk="0" hangingPunct="1">
                        <a:defRPr sz="1800" kern="1200">
                          <a:solidFill>
                            <a:schemeClr val="tx1"/>
                          </a:solidFill>
                          <a:latin typeface="Helvetica"/>
                          <a:ea typeface="Helvetica"/>
                          <a:cs typeface="Helvetica"/>
                        </a:defRPr>
                      </a:lvl4pPr>
                      <a:lvl5pPr marL="1828800" algn="l" defTabSz="914400" rtl="0" eaLnBrk="1" latinLnBrk="0" hangingPunct="1">
                        <a:defRPr sz="1800" kern="1200">
                          <a:solidFill>
                            <a:schemeClr val="tx1"/>
                          </a:solidFill>
                          <a:latin typeface="Helvetica"/>
                          <a:ea typeface="Helvetica"/>
                          <a:cs typeface="Helvetica"/>
                        </a:defRPr>
                      </a:lvl5pPr>
                      <a:lvl6pPr marL="2286000" algn="l" defTabSz="914400" rtl="0" eaLnBrk="1" latinLnBrk="0" hangingPunct="1">
                        <a:defRPr sz="1800" kern="1200">
                          <a:solidFill>
                            <a:schemeClr val="tx1"/>
                          </a:solidFill>
                          <a:latin typeface="Helvetica"/>
                          <a:ea typeface="Helvetica"/>
                          <a:cs typeface="Helvetica"/>
                        </a:defRPr>
                      </a:lvl6pPr>
                      <a:lvl7pPr marL="2743200" algn="l" defTabSz="914400" rtl="0" eaLnBrk="1" latinLnBrk="0" hangingPunct="1">
                        <a:defRPr sz="1800" kern="1200">
                          <a:solidFill>
                            <a:schemeClr val="tx1"/>
                          </a:solidFill>
                          <a:latin typeface="Helvetica"/>
                          <a:ea typeface="Helvetica"/>
                          <a:cs typeface="Helvetica"/>
                        </a:defRPr>
                      </a:lvl7pPr>
                      <a:lvl8pPr marL="3200400" algn="l" defTabSz="914400" rtl="0" eaLnBrk="1" latinLnBrk="0" hangingPunct="1">
                        <a:defRPr sz="1800" kern="1200">
                          <a:solidFill>
                            <a:schemeClr val="tx1"/>
                          </a:solidFill>
                          <a:latin typeface="Helvetica"/>
                          <a:ea typeface="Helvetica"/>
                          <a:cs typeface="Helvetica"/>
                        </a:defRPr>
                      </a:lvl8pPr>
                      <a:lvl9pPr marL="3657600" algn="l" defTabSz="914400" rtl="0" eaLnBrk="1" latinLnBrk="0" hangingPunct="1">
                        <a:defRPr sz="1800" kern="1200">
                          <a:solidFill>
                            <a:schemeClr val="tx1"/>
                          </a:solidFill>
                          <a:latin typeface="Helvetica"/>
                          <a:ea typeface="Helvetica"/>
                          <a:cs typeface="Helvetica"/>
                        </a:defRPr>
                      </a:lvl9pPr>
                    </a:lstStyle>
                    <a:p>
                      <a:pPr lvl="0" algn="ctr">
                        <a:defRPr sz="1800" b="0" i="0">
                          <a:solidFill>
                            <a:srgbClr val="000000"/>
                          </a:solidFill>
                        </a:defRPr>
                      </a:pPr>
                      <a:r>
                        <a:rPr sz="3200" b="1" dirty="0">
                          <a:solidFill>
                            <a:srgbClr val="292934"/>
                          </a:solidFill>
                          <a:latin typeface="Helvetica Neue" charset="0"/>
                          <a:ea typeface="Helvetica Neue" charset="0"/>
                          <a:cs typeface="Helvetica Neue" charset="0"/>
                        </a:rPr>
                        <a:t>Atomic Type</a:t>
                      </a:r>
                    </a:p>
                  </a:txBody>
                  <a:tcPr marL="45720" marR="45720" horzOverflow="overflow">
                    <a:lnL w="12700" cmpd="sng">
                      <a:solidFill>
                        <a:prstClr val="black"/>
                      </a:solidFill>
                      <a:prstDash val="solid"/>
                    </a:lnL>
                    <a:lnR w="12700">
                      <a:solidFill>
                        <a:srgbClr val="000000"/>
                      </a:solidFill>
                      <a:round/>
                    </a:lnR>
                    <a:lnT w="12700" cmpd="sng">
                      <a:solidFill>
                        <a:prstClr val="black"/>
                      </a:solidFill>
                      <a:prstDash val="solid"/>
                    </a:lnT>
                    <a:lnB w="12700">
                      <a:solidFill>
                        <a:srgbClr val="000000"/>
                      </a:solidFill>
                      <a:roun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Helvetica"/>
                          <a:ea typeface="Helvetica"/>
                          <a:cs typeface="Helvetica"/>
                        </a:defRPr>
                      </a:lvl1pPr>
                      <a:lvl2pPr marL="457200" algn="l" defTabSz="914400" rtl="0" eaLnBrk="1" latinLnBrk="0" hangingPunct="1">
                        <a:defRPr sz="1800" kern="1200">
                          <a:solidFill>
                            <a:schemeClr val="tx1"/>
                          </a:solidFill>
                          <a:latin typeface="Helvetica"/>
                          <a:ea typeface="Helvetica"/>
                          <a:cs typeface="Helvetica"/>
                        </a:defRPr>
                      </a:lvl2pPr>
                      <a:lvl3pPr marL="914400" algn="l" defTabSz="914400" rtl="0" eaLnBrk="1" latinLnBrk="0" hangingPunct="1">
                        <a:defRPr sz="1800" kern="1200">
                          <a:solidFill>
                            <a:schemeClr val="tx1"/>
                          </a:solidFill>
                          <a:latin typeface="Helvetica"/>
                          <a:ea typeface="Helvetica"/>
                          <a:cs typeface="Helvetica"/>
                        </a:defRPr>
                      </a:lvl3pPr>
                      <a:lvl4pPr marL="1371600" algn="l" defTabSz="914400" rtl="0" eaLnBrk="1" latinLnBrk="0" hangingPunct="1">
                        <a:defRPr sz="1800" kern="1200">
                          <a:solidFill>
                            <a:schemeClr val="tx1"/>
                          </a:solidFill>
                          <a:latin typeface="Helvetica"/>
                          <a:ea typeface="Helvetica"/>
                          <a:cs typeface="Helvetica"/>
                        </a:defRPr>
                      </a:lvl4pPr>
                      <a:lvl5pPr marL="1828800" algn="l" defTabSz="914400" rtl="0" eaLnBrk="1" latinLnBrk="0" hangingPunct="1">
                        <a:defRPr sz="1800" kern="1200">
                          <a:solidFill>
                            <a:schemeClr val="tx1"/>
                          </a:solidFill>
                          <a:latin typeface="Helvetica"/>
                          <a:ea typeface="Helvetica"/>
                          <a:cs typeface="Helvetica"/>
                        </a:defRPr>
                      </a:lvl5pPr>
                      <a:lvl6pPr marL="2286000" algn="l" defTabSz="914400" rtl="0" eaLnBrk="1" latinLnBrk="0" hangingPunct="1">
                        <a:defRPr sz="1800" kern="1200">
                          <a:solidFill>
                            <a:schemeClr val="tx1"/>
                          </a:solidFill>
                          <a:latin typeface="Helvetica"/>
                          <a:ea typeface="Helvetica"/>
                          <a:cs typeface="Helvetica"/>
                        </a:defRPr>
                      </a:lvl6pPr>
                      <a:lvl7pPr marL="2743200" algn="l" defTabSz="914400" rtl="0" eaLnBrk="1" latinLnBrk="0" hangingPunct="1">
                        <a:defRPr sz="1800" kern="1200">
                          <a:solidFill>
                            <a:schemeClr val="tx1"/>
                          </a:solidFill>
                          <a:latin typeface="Helvetica"/>
                          <a:ea typeface="Helvetica"/>
                          <a:cs typeface="Helvetica"/>
                        </a:defRPr>
                      </a:lvl7pPr>
                      <a:lvl8pPr marL="3200400" algn="l" defTabSz="914400" rtl="0" eaLnBrk="1" latinLnBrk="0" hangingPunct="1">
                        <a:defRPr sz="1800" kern="1200">
                          <a:solidFill>
                            <a:schemeClr val="tx1"/>
                          </a:solidFill>
                          <a:latin typeface="Helvetica"/>
                          <a:ea typeface="Helvetica"/>
                          <a:cs typeface="Helvetica"/>
                        </a:defRPr>
                      </a:lvl8pPr>
                      <a:lvl9pPr marL="3657600" algn="l" defTabSz="914400" rtl="0" eaLnBrk="1" latinLnBrk="0" hangingPunct="1">
                        <a:defRPr sz="1800" kern="1200">
                          <a:solidFill>
                            <a:schemeClr val="tx1"/>
                          </a:solidFill>
                          <a:latin typeface="Helvetica"/>
                          <a:ea typeface="Helvetica"/>
                          <a:cs typeface="Helvetica"/>
                        </a:defRPr>
                      </a:lvl9pPr>
                    </a:lstStyle>
                    <a:p>
                      <a:pPr lvl="0" algn="ctr">
                        <a:defRPr sz="1800" b="0" i="0">
                          <a:solidFill>
                            <a:srgbClr val="000000"/>
                          </a:solidFill>
                        </a:defRPr>
                      </a:pPr>
                      <a:r>
                        <a:rPr lang="en-US" sz="3200" b="1" dirty="0">
                          <a:solidFill>
                            <a:srgbClr val="292934"/>
                          </a:solidFill>
                          <a:latin typeface="Helvetica Neue" charset="0"/>
                          <a:ea typeface="Helvetica Neue" charset="0"/>
                          <a:cs typeface="Helvetica Neue" charset="0"/>
                        </a:rPr>
                        <a:t>Python</a:t>
                      </a:r>
                      <a:endParaRPr sz="3200" b="1" dirty="0">
                        <a:solidFill>
                          <a:srgbClr val="292934"/>
                        </a:solidFill>
                        <a:latin typeface="Helvetica Neue" charset="0"/>
                        <a:ea typeface="Helvetica Neue" charset="0"/>
                        <a:cs typeface="Helvetica Neue" charset="0"/>
                      </a:endParaRPr>
                    </a:p>
                  </a:txBody>
                  <a:tcPr marL="45720" marR="45720" horzOverflow="overflow">
                    <a:lnL w="12700">
                      <a:solidFill>
                        <a:srgbClr val="000000"/>
                      </a:solidFill>
                      <a:round/>
                    </a:lnL>
                    <a:lnR w="12700">
                      <a:solidFill>
                        <a:srgbClr val="000000"/>
                      </a:solidFill>
                      <a:round/>
                    </a:lnR>
                    <a:lnT w="12700" cmpd="sng">
                      <a:solidFill>
                        <a:prstClr val="black"/>
                      </a:solidFill>
                      <a:prstDash val="solid"/>
                    </a:lnT>
                    <a:lnB w="12700">
                      <a:solidFill>
                        <a:srgbClr val="000000"/>
                      </a:solidFill>
                      <a:roun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739833">
                <a:tc>
                  <a:txBody>
                    <a:bodyPr/>
                    <a:lstStyle>
                      <a:lvl1pPr marL="0" algn="l" defTabSz="914400" rtl="0" eaLnBrk="1" latinLnBrk="0" hangingPunct="1">
                        <a:defRPr sz="1800" kern="1200">
                          <a:solidFill>
                            <a:schemeClr val="tx1"/>
                          </a:solidFill>
                          <a:latin typeface="Helvetica"/>
                          <a:ea typeface="Helvetica"/>
                          <a:cs typeface="Helvetica"/>
                        </a:defRPr>
                      </a:lvl1pPr>
                      <a:lvl2pPr marL="457200" algn="l" defTabSz="914400" rtl="0" eaLnBrk="1" latinLnBrk="0" hangingPunct="1">
                        <a:defRPr sz="1800" kern="1200">
                          <a:solidFill>
                            <a:schemeClr val="tx1"/>
                          </a:solidFill>
                          <a:latin typeface="Helvetica"/>
                          <a:ea typeface="Helvetica"/>
                          <a:cs typeface="Helvetica"/>
                        </a:defRPr>
                      </a:lvl2pPr>
                      <a:lvl3pPr marL="914400" algn="l" defTabSz="914400" rtl="0" eaLnBrk="1" latinLnBrk="0" hangingPunct="1">
                        <a:defRPr sz="1800" kern="1200">
                          <a:solidFill>
                            <a:schemeClr val="tx1"/>
                          </a:solidFill>
                          <a:latin typeface="Helvetica"/>
                          <a:ea typeface="Helvetica"/>
                          <a:cs typeface="Helvetica"/>
                        </a:defRPr>
                      </a:lvl3pPr>
                      <a:lvl4pPr marL="1371600" algn="l" defTabSz="914400" rtl="0" eaLnBrk="1" latinLnBrk="0" hangingPunct="1">
                        <a:defRPr sz="1800" kern="1200">
                          <a:solidFill>
                            <a:schemeClr val="tx1"/>
                          </a:solidFill>
                          <a:latin typeface="Helvetica"/>
                          <a:ea typeface="Helvetica"/>
                          <a:cs typeface="Helvetica"/>
                        </a:defRPr>
                      </a:lvl4pPr>
                      <a:lvl5pPr marL="1828800" algn="l" defTabSz="914400" rtl="0" eaLnBrk="1" latinLnBrk="0" hangingPunct="1">
                        <a:defRPr sz="1800" kern="1200">
                          <a:solidFill>
                            <a:schemeClr val="tx1"/>
                          </a:solidFill>
                          <a:latin typeface="Helvetica"/>
                          <a:ea typeface="Helvetica"/>
                          <a:cs typeface="Helvetica"/>
                        </a:defRPr>
                      </a:lvl5pPr>
                      <a:lvl6pPr marL="2286000" algn="l" defTabSz="914400" rtl="0" eaLnBrk="1" latinLnBrk="0" hangingPunct="1">
                        <a:defRPr sz="1800" kern="1200">
                          <a:solidFill>
                            <a:schemeClr val="tx1"/>
                          </a:solidFill>
                          <a:latin typeface="Helvetica"/>
                          <a:ea typeface="Helvetica"/>
                          <a:cs typeface="Helvetica"/>
                        </a:defRPr>
                      </a:lvl6pPr>
                      <a:lvl7pPr marL="2743200" algn="l" defTabSz="914400" rtl="0" eaLnBrk="1" latinLnBrk="0" hangingPunct="1">
                        <a:defRPr sz="1800" kern="1200">
                          <a:solidFill>
                            <a:schemeClr val="tx1"/>
                          </a:solidFill>
                          <a:latin typeface="Helvetica"/>
                          <a:ea typeface="Helvetica"/>
                          <a:cs typeface="Helvetica"/>
                        </a:defRPr>
                      </a:lvl7pPr>
                      <a:lvl8pPr marL="3200400" algn="l" defTabSz="914400" rtl="0" eaLnBrk="1" latinLnBrk="0" hangingPunct="1">
                        <a:defRPr sz="1800" kern="1200">
                          <a:solidFill>
                            <a:schemeClr val="tx1"/>
                          </a:solidFill>
                          <a:latin typeface="Helvetica"/>
                          <a:ea typeface="Helvetica"/>
                          <a:cs typeface="Helvetica"/>
                        </a:defRPr>
                      </a:lvl8pPr>
                      <a:lvl9pPr marL="3657600" algn="l" defTabSz="914400" rtl="0" eaLnBrk="1" latinLnBrk="0" hangingPunct="1">
                        <a:defRPr sz="1800" kern="1200">
                          <a:solidFill>
                            <a:schemeClr val="tx1"/>
                          </a:solidFill>
                          <a:latin typeface="Helvetica"/>
                          <a:ea typeface="Helvetica"/>
                          <a:cs typeface="Helvetica"/>
                        </a:defRPr>
                      </a:lvl9pPr>
                    </a:lstStyle>
                    <a:p>
                      <a:pPr lvl="0" algn="ctr">
                        <a:defRPr sz="1800" b="0" i="0">
                          <a:solidFill>
                            <a:srgbClr val="000000"/>
                          </a:solidFill>
                        </a:defRPr>
                      </a:pPr>
                      <a:r>
                        <a:rPr sz="3200">
                          <a:solidFill>
                            <a:srgbClr val="292934"/>
                          </a:solidFill>
                          <a:latin typeface="Helvetica Neue" charset="0"/>
                          <a:ea typeface="Helvetica Neue" charset="0"/>
                          <a:cs typeface="Helvetica Neue" charset="0"/>
                        </a:rPr>
                        <a:t>character</a:t>
                      </a:r>
                    </a:p>
                  </a:txBody>
                  <a:tcPr marL="45720" marR="45720" horzOverflow="overflow">
                    <a:lnL w="12700" cmpd="sng">
                      <a:solidFill>
                        <a:prstClr val="black"/>
                      </a:solidFill>
                      <a:prstDash val="solid"/>
                    </a:lnL>
                    <a:lnR w="12700">
                      <a:solidFill>
                        <a:srgbClr val="000000"/>
                      </a:solidFill>
                      <a:round/>
                    </a:lnR>
                    <a:lnT w="12700">
                      <a:solidFill>
                        <a:srgbClr val="000000"/>
                      </a:solidFill>
                      <a:round/>
                    </a:lnT>
                    <a:lnB w="12700">
                      <a:solidFill>
                        <a:srgbClr val="000000"/>
                      </a:solidFill>
                      <a:roun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Helvetica"/>
                          <a:ea typeface="Helvetica"/>
                          <a:cs typeface="Helvetica"/>
                        </a:defRPr>
                      </a:lvl1pPr>
                      <a:lvl2pPr marL="457200" algn="l" defTabSz="914400" rtl="0" eaLnBrk="1" latinLnBrk="0" hangingPunct="1">
                        <a:defRPr sz="1800" kern="1200">
                          <a:solidFill>
                            <a:schemeClr val="tx1"/>
                          </a:solidFill>
                          <a:latin typeface="Helvetica"/>
                          <a:ea typeface="Helvetica"/>
                          <a:cs typeface="Helvetica"/>
                        </a:defRPr>
                      </a:lvl2pPr>
                      <a:lvl3pPr marL="914400" algn="l" defTabSz="914400" rtl="0" eaLnBrk="1" latinLnBrk="0" hangingPunct="1">
                        <a:defRPr sz="1800" kern="1200">
                          <a:solidFill>
                            <a:schemeClr val="tx1"/>
                          </a:solidFill>
                          <a:latin typeface="Helvetica"/>
                          <a:ea typeface="Helvetica"/>
                          <a:cs typeface="Helvetica"/>
                        </a:defRPr>
                      </a:lvl3pPr>
                      <a:lvl4pPr marL="1371600" algn="l" defTabSz="914400" rtl="0" eaLnBrk="1" latinLnBrk="0" hangingPunct="1">
                        <a:defRPr sz="1800" kern="1200">
                          <a:solidFill>
                            <a:schemeClr val="tx1"/>
                          </a:solidFill>
                          <a:latin typeface="Helvetica"/>
                          <a:ea typeface="Helvetica"/>
                          <a:cs typeface="Helvetica"/>
                        </a:defRPr>
                      </a:lvl4pPr>
                      <a:lvl5pPr marL="1828800" algn="l" defTabSz="914400" rtl="0" eaLnBrk="1" latinLnBrk="0" hangingPunct="1">
                        <a:defRPr sz="1800" kern="1200">
                          <a:solidFill>
                            <a:schemeClr val="tx1"/>
                          </a:solidFill>
                          <a:latin typeface="Helvetica"/>
                          <a:ea typeface="Helvetica"/>
                          <a:cs typeface="Helvetica"/>
                        </a:defRPr>
                      </a:lvl5pPr>
                      <a:lvl6pPr marL="2286000" algn="l" defTabSz="914400" rtl="0" eaLnBrk="1" latinLnBrk="0" hangingPunct="1">
                        <a:defRPr sz="1800" kern="1200">
                          <a:solidFill>
                            <a:schemeClr val="tx1"/>
                          </a:solidFill>
                          <a:latin typeface="Helvetica"/>
                          <a:ea typeface="Helvetica"/>
                          <a:cs typeface="Helvetica"/>
                        </a:defRPr>
                      </a:lvl6pPr>
                      <a:lvl7pPr marL="2743200" algn="l" defTabSz="914400" rtl="0" eaLnBrk="1" latinLnBrk="0" hangingPunct="1">
                        <a:defRPr sz="1800" kern="1200">
                          <a:solidFill>
                            <a:schemeClr val="tx1"/>
                          </a:solidFill>
                          <a:latin typeface="Helvetica"/>
                          <a:ea typeface="Helvetica"/>
                          <a:cs typeface="Helvetica"/>
                        </a:defRPr>
                      </a:lvl7pPr>
                      <a:lvl8pPr marL="3200400" algn="l" defTabSz="914400" rtl="0" eaLnBrk="1" latinLnBrk="0" hangingPunct="1">
                        <a:defRPr sz="1800" kern="1200">
                          <a:solidFill>
                            <a:schemeClr val="tx1"/>
                          </a:solidFill>
                          <a:latin typeface="Helvetica"/>
                          <a:ea typeface="Helvetica"/>
                          <a:cs typeface="Helvetica"/>
                        </a:defRPr>
                      </a:lvl8pPr>
                      <a:lvl9pPr marL="3657600" algn="l" defTabSz="914400" rtl="0" eaLnBrk="1" latinLnBrk="0" hangingPunct="1">
                        <a:defRPr sz="1800" kern="1200">
                          <a:solidFill>
                            <a:schemeClr val="tx1"/>
                          </a:solidFill>
                          <a:latin typeface="Helvetica"/>
                          <a:ea typeface="Helvetica"/>
                          <a:cs typeface="Helvetica"/>
                        </a:defRPr>
                      </a:lvl9pPr>
                    </a:lstStyle>
                    <a:p>
                      <a:pPr lvl="0" algn="ctr">
                        <a:defRPr sz="1800" b="0" i="0">
                          <a:solidFill>
                            <a:srgbClr val="000000"/>
                          </a:solidFill>
                        </a:defRPr>
                      </a:pPr>
                      <a:r>
                        <a:rPr lang="en-US" sz="3200" b="1" dirty="0">
                          <a:solidFill>
                            <a:srgbClr val="292934"/>
                          </a:solidFill>
                          <a:latin typeface="Lucida Console" charset="0"/>
                          <a:ea typeface="Lucida Console" charset="0"/>
                          <a:cs typeface="Lucida Console" charset="0"/>
                        </a:rPr>
                        <a:t>String</a:t>
                      </a:r>
                      <a:endParaRPr sz="3200" b="1" dirty="0">
                        <a:solidFill>
                          <a:srgbClr val="292934"/>
                        </a:solidFill>
                        <a:latin typeface="Lucida Console" charset="0"/>
                        <a:ea typeface="Lucida Console" charset="0"/>
                        <a:cs typeface="Lucida Console" charset="0"/>
                      </a:endParaRPr>
                    </a:p>
                  </a:txBody>
                  <a:tcPr marL="45720" marR="45720" horzOverflow="overflow">
                    <a:lnL w="12700">
                      <a:solidFill>
                        <a:srgbClr val="000000"/>
                      </a:solidFill>
                      <a:round/>
                    </a:lnL>
                    <a:lnR w="12700">
                      <a:solidFill>
                        <a:srgbClr val="000000"/>
                      </a:solidFill>
                      <a:round/>
                    </a:lnR>
                    <a:lnT w="12700">
                      <a:solidFill>
                        <a:srgbClr val="000000"/>
                      </a:solidFill>
                      <a:round/>
                    </a:lnT>
                    <a:lnB w="12700">
                      <a:solidFill>
                        <a:srgbClr val="000000"/>
                      </a:solidFill>
                      <a:roun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739833">
                <a:tc>
                  <a:txBody>
                    <a:bodyPr/>
                    <a:lstStyle>
                      <a:lvl1pPr marL="0" algn="l" defTabSz="914400" rtl="0" eaLnBrk="1" latinLnBrk="0" hangingPunct="1">
                        <a:defRPr sz="1800" kern="1200">
                          <a:solidFill>
                            <a:schemeClr val="tx1"/>
                          </a:solidFill>
                          <a:latin typeface="Helvetica"/>
                          <a:ea typeface="Helvetica"/>
                          <a:cs typeface="Helvetica"/>
                        </a:defRPr>
                      </a:lvl1pPr>
                      <a:lvl2pPr marL="457200" algn="l" defTabSz="914400" rtl="0" eaLnBrk="1" latinLnBrk="0" hangingPunct="1">
                        <a:defRPr sz="1800" kern="1200">
                          <a:solidFill>
                            <a:schemeClr val="tx1"/>
                          </a:solidFill>
                          <a:latin typeface="Helvetica"/>
                          <a:ea typeface="Helvetica"/>
                          <a:cs typeface="Helvetica"/>
                        </a:defRPr>
                      </a:lvl2pPr>
                      <a:lvl3pPr marL="914400" algn="l" defTabSz="914400" rtl="0" eaLnBrk="1" latinLnBrk="0" hangingPunct="1">
                        <a:defRPr sz="1800" kern="1200">
                          <a:solidFill>
                            <a:schemeClr val="tx1"/>
                          </a:solidFill>
                          <a:latin typeface="Helvetica"/>
                          <a:ea typeface="Helvetica"/>
                          <a:cs typeface="Helvetica"/>
                        </a:defRPr>
                      </a:lvl3pPr>
                      <a:lvl4pPr marL="1371600" algn="l" defTabSz="914400" rtl="0" eaLnBrk="1" latinLnBrk="0" hangingPunct="1">
                        <a:defRPr sz="1800" kern="1200">
                          <a:solidFill>
                            <a:schemeClr val="tx1"/>
                          </a:solidFill>
                          <a:latin typeface="Helvetica"/>
                          <a:ea typeface="Helvetica"/>
                          <a:cs typeface="Helvetica"/>
                        </a:defRPr>
                      </a:lvl4pPr>
                      <a:lvl5pPr marL="1828800" algn="l" defTabSz="914400" rtl="0" eaLnBrk="1" latinLnBrk="0" hangingPunct="1">
                        <a:defRPr sz="1800" kern="1200">
                          <a:solidFill>
                            <a:schemeClr val="tx1"/>
                          </a:solidFill>
                          <a:latin typeface="Helvetica"/>
                          <a:ea typeface="Helvetica"/>
                          <a:cs typeface="Helvetica"/>
                        </a:defRPr>
                      </a:lvl5pPr>
                      <a:lvl6pPr marL="2286000" algn="l" defTabSz="914400" rtl="0" eaLnBrk="1" latinLnBrk="0" hangingPunct="1">
                        <a:defRPr sz="1800" kern="1200">
                          <a:solidFill>
                            <a:schemeClr val="tx1"/>
                          </a:solidFill>
                          <a:latin typeface="Helvetica"/>
                          <a:ea typeface="Helvetica"/>
                          <a:cs typeface="Helvetica"/>
                        </a:defRPr>
                      </a:lvl6pPr>
                      <a:lvl7pPr marL="2743200" algn="l" defTabSz="914400" rtl="0" eaLnBrk="1" latinLnBrk="0" hangingPunct="1">
                        <a:defRPr sz="1800" kern="1200">
                          <a:solidFill>
                            <a:schemeClr val="tx1"/>
                          </a:solidFill>
                          <a:latin typeface="Helvetica"/>
                          <a:ea typeface="Helvetica"/>
                          <a:cs typeface="Helvetica"/>
                        </a:defRPr>
                      </a:lvl7pPr>
                      <a:lvl8pPr marL="3200400" algn="l" defTabSz="914400" rtl="0" eaLnBrk="1" latinLnBrk="0" hangingPunct="1">
                        <a:defRPr sz="1800" kern="1200">
                          <a:solidFill>
                            <a:schemeClr val="tx1"/>
                          </a:solidFill>
                          <a:latin typeface="Helvetica"/>
                          <a:ea typeface="Helvetica"/>
                          <a:cs typeface="Helvetica"/>
                        </a:defRPr>
                      </a:lvl8pPr>
                      <a:lvl9pPr marL="3657600" algn="l" defTabSz="914400" rtl="0" eaLnBrk="1" latinLnBrk="0" hangingPunct="1">
                        <a:defRPr sz="1800" kern="1200">
                          <a:solidFill>
                            <a:schemeClr val="tx1"/>
                          </a:solidFill>
                          <a:latin typeface="Helvetica"/>
                          <a:ea typeface="Helvetica"/>
                          <a:cs typeface="Helvetica"/>
                        </a:defRPr>
                      </a:lvl9pPr>
                    </a:lstStyle>
                    <a:p>
                      <a:pPr lvl="0" algn="ctr">
                        <a:defRPr sz="1800" b="0" i="0">
                          <a:solidFill>
                            <a:srgbClr val="000000"/>
                          </a:solidFill>
                        </a:defRPr>
                      </a:pPr>
                      <a:r>
                        <a:rPr sz="3200" dirty="0">
                          <a:solidFill>
                            <a:srgbClr val="292934"/>
                          </a:solidFill>
                          <a:latin typeface="Helvetica Neue" charset="0"/>
                          <a:ea typeface="Helvetica Neue" charset="0"/>
                          <a:cs typeface="Helvetica Neue" charset="0"/>
                        </a:rPr>
                        <a:t>real</a:t>
                      </a:r>
                    </a:p>
                  </a:txBody>
                  <a:tcPr marL="45720" marR="45720" horzOverflow="overflow">
                    <a:lnL w="12700" cmpd="sng">
                      <a:solidFill>
                        <a:prstClr val="black"/>
                      </a:solidFill>
                      <a:prstDash val="solid"/>
                    </a:lnL>
                    <a:lnR w="12700">
                      <a:solidFill>
                        <a:srgbClr val="000000"/>
                      </a:solidFill>
                      <a:round/>
                    </a:lnR>
                    <a:lnT w="12700">
                      <a:solidFill>
                        <a:srgbClr val="000000"/>
                      </a:solidFill>
                      <a:round/>
                    </a:lnT>
                    <a:lnB w="12700">
                      <a:solidFill>
                        <a:srgbClr val="000000"/>
                      </a:solidFill>
                      <a:roun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Helvetica"/>
                          <a:ea typeface="Helvetica"/>
                          <a:cs typeface="Helvetica"/>
                        </a:defRPr>
                      </a:lvl1pPr>
                      <a:lvl2pPr marL="457200" algn="l" defTabSz="914400" rtl="0" eaLnBrk="1" latinLnBrk="0" hangingPunct="1">
                        <a:defRPr sz="1800" kern="1200">
                          <a:solidFill>
                            <a:schemeClr val="tx1"/>
                          </a:solidFill>
                          <a:latin typeface="Helvetica"/>
                          <a:ea typeface="Helvetica"/>
                          <a:cs typeface="Helvetica"/>
                        </a:defRPr>
                      </a:lvl2pPr>
                      <a:lvl3pPr marL="914400" algn="l" defTabSz="914400" rtl="0" eaLnBrk="1" latinLnBrk="0" hangingPunct="1">
                        <a:defRPr sz="1800" kern="1200">
                          <a:solidFill>
                            <a:schemeClr val="tx1"/>
                          </a:solidFill>
                          <a:latin typeface="Helvetica"/>
                          <a:ea typeface="Helvetica"/>
                          <a:cs typeface="Helvetica"/>
                        </a:defRPr>
                      </a:lvl3pPr>
                      <a:lvl4pPr marL="1371600" algn="l" defTabSz="914400" rtl="0" eaLnBrk="1" latinLnBrk="0" hangingPunct="1">
                        <a:defRPr sz="1800" kern="1200">
                          <a:solidFill>
                            <a:schemeClr val="tx1"/>
                          </a:solidFill>
                          <a:latin typeface="Helvetica"/>
                          <a:ea typeface="Helvetica"/>
                          <a:cs typeface="Helvetica"/>
                        </a:defRPr>
                      </a:lvl4pPr>
                      <a:lvl5pPr marL="1828800" algn="l" defTabSz="914400" rtl="0" eaLnBrk="1" latinLnBrk="0" hangingPunct="1">
                        <a:defRPr sz="1800" kern="1200">
                          <a:solidFill>
                            <a:schemeClr val="tx1"/>
                          </a:solidFill>
                          <a:latin typeface="Helvetica"/>
                          <a:ea typeface="Helvetica"/>
                          <a:cs typeface="Helvetica"/>
                        </a:defRPr>
                      </a:lvl5pPr>
                      <a:lvl6pPr marL="2286000" algn="l" defTabSz="914400" rtl="0" eaLnBrk="1" latinLnBrk="0" hangingPunct="1">
                        <a:defRPr sz="1800" kern="1200">
                          <a:solidFill>
                            <a:schemeClr val="tx1"/>
                          </a:solidFill>
                          <a:latin typeface="Helvetica"/>
                          <a:ea typeface="Helvetica"/>
                          <a:cs typeface="Helvetica"/>
                        </a:defRPr>
                      </a:lvl6pPr>
                      <a:lvl7pPr marL="2743200" algn="l" defTabSz="914400" rtl="0" eaLnBrk="1" latinLnBrk="0" hangingPunct="1">
                        <a:defRPr sz="1800" kern="1200">
                          <a:solidFill>
                            <a:schemeClr val="tx1"/>
                          </a:solidFill>
                          <a:latin typeface="Helvetica"/>
                          <a:ea typeface="Helvetica"/>
                          <a:cs typeface="Helvetica"/>
                        </a:defRPr>
                      </a:lvl7pPr>
                      <a:lvl8pPr marL="3200400" algn="l" defTabSz="914400" rtl="0" eaLnBrk="1" latinLnBrk="0" hangingPunct="1">
                        <a:defRPr sz="1800" kern="1200">
                          <a:solidFill>
                            <a:schemeClr val="tx1"/>
                          </a:solidFill>
                          <a:latin typeface="Helvetica"/>
                          <a:ea typeface="Helvetica"/>
                          <a:cs typeface="Helvetica"/>
                        </a:defRPr>
                      </a:lvl8pPr>
                      <a:lvl9pPr marL="3657600" algn="l" defTabSz="914400" rtl="0" eaLnBrk="1" latinLnBrk="0" hangingPunct="1">
                        <a:defRPr sz="1800" kern="1200">
                          <a:solidFill>
                            <a:schemeClr val="tx1"/>
                          </a:solidFill>
                          <a:latin typeface="Helvetica"/>
                          <a:ea typeface="Helvetica"/>
                          <a:cs typeface="Helvetica"/>
                        </a:defRPr>
                      </a:lvl9pPr>
                    </a:lstStyle>
                    <a:p>
                      <a:pPr lvl="0" algn="ctr">
                        <a:defRPr sz="1800" b="0" i="0">
                          <a:solidFill>
                            <a:srgbClr val="000000"/>
                          </a:solidFill>
                        </a:defRPr>
                      </a:pPr>
                      <a:r>
                        <a:rPr lang="en-US" sz="3200" b="1" dirty="0">
                          <a:solidFill>
                            <a:srgbClr val="292934"/>
                          </a:solidFill>
                          <a:latin typeface="Lucida Console" charset="0"/>
                          <a:ea typeface="Lucida Console" charset="0"/>
                          <a:cs typeface="Lucida Console" charset="0"/>
                        </a:rPr>
                        <a:t>float</a:t>
                      </a:r>
                      <a:endParaRPr sz="3200" b="1" dirty="0">
                        <a:solidFill>
                          <a:srgbClr val="292934"/>
                        </a:solidFill>
                        <a:latin typeface="Lucida Console" charset="0"/>
                        <a:ea typeface="Lucida Console" charset="0"/>
                        <a:cs typeface="Lucida Console" charset="0"/>
                      </a:endParaRPr>
                    </a:p>
                  </a:txBody>
                  <a:tcPr marL="45720" marR="45720" horzOverflow="overflow">
                    <a:lnL w="12700">
                      <a:solidFill>
                        <a:srgbClr val="000000"/>
                      </a:solidFill>
                      <a:round/>
                    </a:lnL>
                    <a:lnR w="12700">
                      <a:solidFill>
                        <a:srgbClr val="000000"/>
                      </a:solidFill>
                      <a:round/>
                    </a:lnR>
                    <a:lnT w="12700">
                      <a:solidFill>
                        <a:srgbClr val="000000"/>
                      </a:solidFill>
                      <a:round/>
                    </a:lnT>
                    <a:lnB w="12700">
                      <a:solidFill>
                        <a:srgbClr val="000000"/>
                      </a:solidFill>
                      <a:roun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739833">
                <a:tc>
                  <a:txBody>
                    <a:bodyPr/>
                    <a:lstStyle>
                      <a:lvl1pPr marL="0" algn="l" defTabSz="914400" rtl="0" eaLnBrk="1" latinLnBrk="0" hangingPunct="1">
                        <a:defRPr sz="1800" kern="1200">
                          <a:solidFill>
                            <a:schemeClr val="tx1"/>
                          </a:solidFill>
                          <a:latin typeface="Helvetica"/>
                          <a:ea typeface="Helvetica"/>
                          <a:cs typeface="Helvetica"/>
                        </a:defRPr>
                      </a:lvl1pPr>
                      <a:lvl2pPr marL="457200" algn="l" defTabSz="914400" rtl="0" eaLnBrk="1" latinLnBrk="0" hangingPunct="1">
                        <a:defRPr sz="1800" kern="1200">
                          <a:solidFill>
                            <a:schemeClr val="tx1"/>
                          </a:solidFill>
                          <a:latin typeface="Helvetica"/>
                          <a:ea typeface="Helvetica"/>
                          <a:cs typeface="Helvetica"/>
                        </a:defRPr>
                      </a:lvl2pPr>
                      <a:lvl3pPr marL="914400" algn="l" defTabSz="914400" rtl="0" eaLnBrk="1" latinLnBrk="0" hangingPunct="1">
                        <a:defRPr sz="1800" kern="1200">
                          <a:solidFill>
                            <a:schemeClr val="tx1"/>
                          </a:solidFill>
                          <a:latin typeface="Helvetica"/>
                          <a:ea typeface="Helvetica"/>
                          <a:cs typeface="Helvetica"/>
                        </a:defRPr>
                      </a:lvl3pPr>
                      <a:lvl4pPr marL="1371600" algn="l" defTabSz="914400" rtl="0" eaLnBrk="1" latinLnBrk="0" hangingPunct="1">
                        <a:defRPr sz="1800" kern="1200">
                          <a:solidFill>
                            <a:schemeClr val="tx1"/>
                          </a:solidFill>
                          <a:latin typeface="Helvetica"/>
                          <a:ea typeface="Helvetica"/>
                          <a:cs typeface="Helvetica"/>
                        </a:defRPr>
                      </a:lvl4pPr>
                      <a:lvl5pPr marL="1828800" algn="l" defTabSz="914400" rtl="0" eaLnBrk="1" latinLnBrk="0" hangingPunct="1">
                        <a:defRPr sz="1800" kern="1200">
                          <a:solidFill>
                            <a:schemeClr val="tx1"/>
                          </a:solidFill>
                          <a:latin typeface="Helvetica"/>
                          <a:ea typeface="Helvetica"/>
                          <a:cs typeface="Helvetica"/>
                        </a:defRPr>
                      </a:lvl5pPr>
                      <a:lvl6pPr marL="2286000" algn="l" defTabSz="914400" rtl="0" eaLnBrk="1" latinLnBrk="0" hangingPunct="1">
                        <a:defRPr sz="1800" kern="1200">
                          <a:solidFill>
                            <a:schemeClr val="tx1"/>
                          </a:solidFill>
                          <a:latin typeface="Helvetica"/>
                          <a:ea typeface="Helvetica"/>
                          <a:cs typeface="Helvetica"/>
                        </a:defRPr>
                      </a:lvl6pPr>
                      <a:lvl7pPr marL="2743200" algn="l" defTabSz="914400" rtl="0" eaLnBrk="1" latinLnBrk="0" hangingPunct="1">
                        <a:defRPr sz="1800" kern="1200">
                          <a:solidFill>
                            <a:schemeClr val="tx1"/>
                          </a:solidFill>
                          <a:latin typeface="Helvetica"/>
                          <a:ea typeface="Helvetica"/>
                          <a:cs typeface="Helvetica"/>
                        </a:defRPr>
                      </a:lvl7pPr>
                      <a:lvl8pPr marL="3200400" algn="l" defTabSz="914400" rtl="0" eaLnBrk="1" latinLnBrk="0" hangingPunct="1">
                        <a:defRPr sz="1800" kern="1200">
                          <a:solidFill>
                            <a:schemeClr val="tx1"/>
                          </a:solidFill>
                          <a:latin typeface="Helvetica"/>
                          <a:ea typeface="Helvetica"/>
                          <a:cs typeface="Helvetica"/>
                        </a:defRPr>
                      </a:lvl8pPr>
                      <a:lvl9pPr marL="3657600" algn="l" defTabSz="914400" rtl="0" eaLnBrk="1" latinLnBrk="0" hangingPunct="1">
                        <a:defRPr sz="1800" kern="1200">
                          <a:solidFill>
                            <a:schemeClr val="tx1"/>
                          </a:solidFill>
                          <a:latin typeface="Helvetica"/>
                          <a:ea typeface="Helvetica"/>
                          <a:cs typeface="Helvetica"/>
                        </a:defRPr>
                      </a:lvl9pPr>
                    </a:lstStyle>
                    <a:p>
                      <a:pPr lvl="0" algn="ctr">
                        <a:defRPr sz="1800" b="0" i="0">
                          <a:solidFill>
                            <a:srgbClr val="000000"/>
                          </a:solidFill>
                        </a:defRPr>
                      </a:pPr>
                      <a:r>
                        <a:rPr sz="3200" dirty="0">
                          <a:solidFill>
                            <a:srgbClr val="292934"/>
                          </a:solidFill>
                          <a:latin typeface="Helvetica Neue" charset="0"/>
                          <a:ea typeface="Helvetica Neue" charset="0"/>
                          <a:cs typeface="Helvetica Neue" charset="0"/>
                        </a:rPr>
                        <a:t>integer</a:t>
                      </a:r>
                    </a:p>
                  </a:txBody>
                  <a:tcPr marL="45720" marR="45720" horzOverflow="overflow">
                    <a:lnL w="12700" cmpd="sng">
                      <a:solidFill>
                        <a:prstClr val="black"/>
                      </a:solidFill>
                      <a:prstDash val="solid"/>
                    </a:lnL>
                    <a:lnR w="12700">
                      <a:solidFill>
                        <a:srgbClr val="000000"/>
                      </a:solidFill>
                      <a:round/>
                    </a:lnR>
                    <a:lnT w="12700">
                      <a:solidFill>
                        <a:srgbClr val="000000"/>
                      </a:solidFill>
                      <a:round/>
                    </a:lnT>
                    <a:lnB w="12700">
                      <a:solidFill>
                        <a:srgbClr val="000000"/>
                      </a:solidFill>
                      <a:roun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Helvetica"/>
                          <a:ea typeface="Helvetica"/>
                          <a:cs typeface="Helvetica"/>
                        </a:defRPr>
                      </a:lvl1pPr>
                      <a:lvl2pPr marL="457200" algn="l" defTabSz="914400" rtl="0" eaLnBrk="1" latinLnBrk="0" hangingPunct="1">
                        <a:defRPr sz="1800" kern="1200">
                          <a:solidFill>
                            <a:schemeClr val="tx1"/>
                          </a:solidFill>
                          <a:latin typeface="Helvetica"/>
                          <a:ea typeface="Helvetica"/>
                          <a:cs typeface="Helvetica"/>
                        </a:defRPr>
                      </a:lvl2pPr>
                      <a:lvl3pPr marL="914400" algn="l" defTabSz="914400" rtl="0" eaLnBrk="1" latinLnBrk="0" hangingPunct="1">
                        <a:defRPr sz="1800" kern="1200">
                          <a:solidFill>
                            <a:schemeClr val="tx1"/>
                          </a:solidFill>
                          <a:latin typeface="Helvetica"/>
                          <a:ea typeface="Helvetica"/>
                          <a:cs typeface="Helvetica"/>
                        </a:defRPr>
                      </a:lvl3pPr>
                      <a:lvl4pPr marL="1371600" algn="l" defTabSz="914400" rtl="0" eaLnBrk="1" latinLnBrk="0" hangingPunct="1">
                        <a:defRPr sz="1800" kern="1200">
                          <a:solidFill>
                            <a:schemeClr val="tx1"/>
                          </a:solidFill>
                          <a:latin typeface="Helvetica"/>
                          <a:ea typeface="Helvetica"/>
                          <a:cs typeface="Helvetica"/>
                        </a:defRPr>
                      </a:lvl4pPr>
                      <a:lvl5pPr marL="1828800" algn="l" defTabSz="914400" rtl="0" eaLnBrk="1" latinLnBrk="0" hangingPunct="1">
                        <a:defRPr sz="1800" kern="1200">
                          <a:solidFill>
                            <a:schemeClr val="tx1"/>
                          </a:solidFill>
                          <a:latin typeface="Helvetica"/>
                          <a:ea typeface="Helvetica"/>
                          <a:cs typeface="Helvetica"/>
                        </a:defRPr>
                      </a:lvl5pPr>
                      <a:lvl6pPr marL="2286000" algn="l" defTabSz="914400" rtl="0" eaLnBrk="1" latinLnBrk="0" hangingPunct="1">
                        <a:defRPr sz="1800" kern="1200">
                          <a:solidFill>
                            <a:schemeClr val="tx1"/>
                          </a:solidFill>
                          <a:latin typeface="Helvetica"/>
                          <a:ea typeface="Helvetica"/>
                          <a:cs typeface="Helvetica"/>
                        </a:defRPr>
                      </a:lvl6pPr>
                      <a:lvl7pPr marL="2743200" algn="l" defTabSz="914400" rtl="0" eaLnBrk="1" latinLnBrk="0" hangingPunct="1">
                        <a:defRPr sz="1800" kern="1200">
                          <a:solidFill>
                            <a:schemeClr val="tx1"/>
                          </a:solidFill>
                          <a:latin typeface="Helvetica"/>
                          <a:ea typeface="Helvetica"/>
                          <a:cs typeface="Helvetica"/>
                        </a:defRPr>
                      </a:lvl7pPr>
                      <a:lvl8pPr marL="3200400" algn="l" defTabSz="914400" rtl="0" eaLnBrk="1" latinLnBrk="0" hangingPunct="1">
                        <a:defRPr sz="1800" kern="1200">
                          <a:solidFill>
                            <a:schemeClr val="tx1"/>
                          </a:solidFill>
                          <a:latin typeface="Helvetica"/>
                          <a:ea typeface="Helvetica"/>
                          <a:cs typeface="Helvetica"/>
                        </a:defRPr>
                      </a:lvl8pPr>
                      <a:lvl9pPr marL="3657600" algn="l" defTabSz="914400" rtl="0" eaLnBrk="1" latinLnBrk="0" hangingPunct="1">
                        <a:defRPr sz="1800" kern="1200">
                          <a:solidFill>
                            <a:schemeClr val="tx1"/>
                          </a:solidFill>
                          <a:latin typeface="Helvetica"/>
                          <a:ea typeface="Helvetica"/>
                          <a:cs typeface="Helvetica"/>
                        </a:defRPr>
                      </a:lvl9pPr>
                    </a:lstStyle>
                    <a:p>
                      <a:pPr lvl="0" algn="ctr">
                        <a:defRPr sz="1800" b="0" i="0">
                          <a:solidFill>
                            <a:srgbClr val="000000"/>
                          </a:solidFill>
                        </a:defRPr>
                      </a:pPr>
                      <a:r>
                        <a:rPr lang="en-US" sz="3200" b="1" dirty="0">
                          <a:solidFill>
                            <a:srgbClr val="292934"/>
                          </a:solidFill>
                          <a:latin typeface="Lucida Console" charset="0"/>
                          <a:ea typeface="Lucida Console" charset="0"/>
                          <a:cs typeface="Lucida Console" charset="0"/>
                        </a:rPr>
                        <a:t>integer</a:t>
                      </a:r>
                      <a:endParaRPr sz="3200" b="1" dirty="0">
                        <a:solidFill>
                          <a:srgbClr val="292934"/>
                        </a:solidFill>
                        <a:latin typeface="Lucida Console" charset="0"/>
                        <a:ea typeface="Lucida Console" charset="0"/>
                        <a:cs typeface="Lucida Console" charset="0"/>
                      </a:endParaRPr>
                    </a:p>
                  </a:txBody>
                  <a:tcPr marL="45720" marR="45720" horzOverflow="overflow">
                    <a:lnL w="12700">
                      <a:solidFill>
                        <a:srgbClr val="000000"/>
                      </a:solidFill>
                      <a:round/>
                    </a:lnL>
                    <a:lnR w="12700">
                      <a:solidFill>
                        <a:srgbClr val="000000"/>
                      </a:solidFill>
                      <a:round/>
                    </a:lnR>
                    <a:lnT w="12700">
                      <a:solidFill>
                        <a:srgbClr val="000000"/>
                      </a:solidFill>
                      <a:round/>
                    </a:lnT>
                    <a:lnB w="12700">
                      <a:solidFill>
                        <a:srgbClr val="000000"/>
                      </a:solidFill>
                      <a:roun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739833">
                <a:tc>
                  <a:txBody>
                    <a:bodyPr/>
                    <a:lstStyle>
                      <a:lvl1pPr marL="0" algn="l" defTabSz="914400" rtl="0" eaLnBrk="1" latinLnBrk="0" hangingPunct="1">
                        <a:defRPr sz="1800" kern="1200">
                          <a:solidFill>
                            <a:schemeClr val="tx1"/>
                          </a:solidFill>
                          <a:latin typeface="Helvetica"/>
                          <a:ea typeface="Helvetica"/>
                          <a:cs typeface="Helvetica"/>
                        </a:defRPr>
                      </a:lvl1pPr>
                      <a:lvl2pPr marL="457200" algn="l" defTabSz="914400" rtl="0" eaLnBrk="1" latinLnBrk="0" hangingPunct="1">
                        <a:defRPr sz="1800" kern="1200">
                          <a:solidFill>
                            <a:schemeClr val="tx1"/>
                          </a:solidFill>
                          <a:latin typeface="Helvetica"/>
                          <a:ea typeface="Helvetica"/>
                          <a:cs typeface="Helvetica"/>
                        </a:defRPr>
                      </a:lvl2pPr>
                      <a:lvl3pPr marL="914400" algn="l" defTabSz="914400" rtl="0" eaLnBrk="1" latinLnBrk="0" hangingPunct="1">
                        <a:defRPr sz="1800" kern="1200">
                          <a:solidFill>
                            <a:schemeClr val="tx1"/>
                          </a:solidFill>
                          <a:latin typeface="Helvetica"/>
                          <a:ea typeface="Helvetica"/>
                          <a:cs typeface="Helvetica"/>
                        </a:defRPr>
                      </a:lvl3pPr>
                      <a:lvl4pPr marL="1371600" algn="l" defTabSz="914400" rtl="0" eaLnBrk="1" latinLnBrk="0" hangingPunct="1">
                        <a:defRPr sz="1800" kern="1200">
                          <a:solidFill>
                            <a:schemeClr val="tx1"/>
                          </a:solidFill>
                          <a:latin typeface="Helvetica"/>
                          <a:ea typeface="Helvetica"/>
                          <a:cs typeface="Helvetica"/>
                        </a:defRPr>
                      </a:lvl4pPr>
                      <a:lvl5pPr marL="1828800" algn="l" defTabSz="914400" rtl="0" eaLnBrk="1" latinLnBrk="0" hangingPunct="1">
                        <a:defRPr sz="1800" kern="1200">
                          <a:solidFill>
                            <a:schemeClr val="tx1"/>
                          </a:solidFill>
                          <a:latin typeface="Helvetica"/>
                          <a:ea typeface="Helvetica"/>
                          <a:cs typeface="Helvetica"/>
                        </a:defRPr>
                      </a:lvl5pPr>
                      <a:lvl6pPr marL="2286000" algn="l" defTabSz="914400" rtl="0" eaLnBrk="1" latinLnBrk="0" hangingPunct="1">
                        <a:defRPr sz="1800" kern="1200">
                          <a:solidFill>
                            <a:schemeClr val="tx1"/>
                          </a:solidFill>
                          <a:latin typeface="Helvetica"/>
                          <a:ea typeface="Helvetica"/>
                          <a:cs typeface="Helvetica"/>
                        </a:defRPr>
                      </a:lvl6pPr>
                      <a:lvl7pPr marL="2743200" algn="l" defTabSz="914400" rtl="0" eaLnBrk="1" latinLnBrk="0" hangingPunct="1">
                        <a:defRPr sz="1800" kern="1200">
                          <a:solidFill>
                            <a:schemeClr val="tx1"/>
                          </a:solidFill>
                          <a:latin typeface="Helvetica"/>
                          <a:ea typeface="Helvetica"/>
                          <a:cs typeface="Helvetica"/>
                        </a:defRPr>
                      </a:lvl7pPr>
                      <a:lvl8pPr marL="3200400" algn="l" defTabSz="914400" rtl="0" eaLnBrk="1" latinLnBrk="0" hangingPunct="1">
                        <a:defRPr sz="1800" kern="1200">
                          <a:solidFill>
                            <a:schemeClr val="tx1"/>
                          </a:solidFill>
                          <a:latin typeface="Helvetica"/>
                          <a:ea typeface="Helvetica"/>
                          <a:cs typeface="Helvetica"/>
                        </a:defRPr>
                      </a:lvl8pPr>
                      <a:lvl9pPr marL="3657600" algn="l" defTabSz="914400" rtl="0" eaLnBrk="1" latinLnBrk="0" hangingPunct="1">
                        <a:defRPr sz="1800" kern="1200">
                          <a:solidFill>
                            <a:schemeClr val="tx1"/>
                          </a:solidFill>
                          <a:latin typeface="Helvetica"/>
                          <a:ea typeface="Helvetica"/>
                          <a:cs typeface="Helvetica"/>
                        </a:defRPr>
                      </a:lvl9pPr>
                    </a:lstStyle>
                    <a:p>
                      <a:pPr lvl="0" algn="ctr">
                        <a:defRPr sz="1800" b="0" i="0">
                          <a:solidFill>
                            <a:srgbClr val="000000"/>
                          </a:solidFill>
                        </a:defRPr>
                      </a:pPr>
                      <a:r>
                        <a:rPr sz="3200" dirty="0">
                          <a:solidFill>
                            <a:srgbClr val="292934"/>
                          </a:solidFill>
                          <a:latin typeface="Helvetica Neue" charset="0"/>
                          <a:ea typeface="Helvetica Neue" charset="0"/>
                          <a:cs typeface="Helvetica Neue" charset="0"/>
                        </a:rPr>
                        <a:t>logical</a:t>
                      </a:r>
                    </a:p>
                  </a:txBody>
                  <a:tcPr marL="45720" marR="45720" horzOverflow="overflow">
                    <a:lnL w="12700" cmpd="sng">
                      <a:solidFill>
                        <a:prstClr val="black"/>
                      </a:solidFill>
                      <a:prstDash val="soli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mpd="sng">
                      <a:solidFill>
                        <a:prstClr val="black"/>
                      </a:solidFill>
                      <a:prstDash val="soli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Helvetica"/>
                          <a:ea typeface="Helvetica"/>
                          <a:cs typeface="Helvetica"/>
                        </a:defRPr>
                      </a:lvl1pPr>
                      <a:lvl2pPr marL="457200" algn="l" defTabSz="914400" rtl="0" eaLnBrk="1" latinLnBrk="0" hangingPunct="1">
                        <a:defRPr sz="1800" kern="1200">
                          <a:solidFill>
                            <a:schemeClr val="tx1"/>
                          </a:solidFill>
                          <a:latin typeface="Helvetica"/>
                          <a:ea typeface="Helvetica"/>
                          <a:cs typeface="Helvetica"/>
                        </a:defRPr>
                      </a:lvl2pPr>
                      <a:lvl3pPr marL="914400" algn="l" defTabSz="914400" rtl="0" eaLnBrk="1" latinLnBrk="0" hangingPunct="1">
                        <a:defRPr sz="1800" kern="1200">
                          <a:solidFill>
                            <a:schemeClr val="tx1"/>
                          </a:solidFill>
                          <a:latin typeface="Helvetica"/>
                          <a:ea typeface="Helvetica"/>
                          <a:cs typeface="Helvetica"/>
                        </a:defRPr>
                      </a:lvl3pPr>
                      <a:lvl4pPr marL="1371600" algn="l" defTabSz="914400" rtl="0" eaLnBrk="1" latinLnBrk="0" hangingPunct="1">
                        <a:defRPr sz="1800" kern="1200">
                          <a:solidFill>
                            <a:schemeClr val="tx1"/>
                          </a:solidFill>
                          <a:latin typeface="Helvetica"/>
                          <a:ea typeface="Helvetica"/>
                          <a:cs typeface="Helvetica"/>
                        </a:defRPr>
                      </a:lvl4pPr>
                      <a:lvl5pPr marL="1828800" algn="l" defTabSz="914400" rtl="0" eaLnBrk="1" latinLnBrk="0" hangingPunct="1">
                        <a:defRPr sz="1800" kern="1200">
                          <a:solidFill>
                            <a:schemeClr val="tx1"/>
                          </a:solidFill>
                          <a:latin typeface="Helvetica"/>
                          <a:ea typeface="Helvetica"/>
                          <a:cs typeface="Helvetica"/>
                        </a:defRPr>
                      </a:lvl5pPr>
                      <a:lvl6pPr marL="2286000" algn="l" defTabSz="914400" rtl="0" eaLnBrk="1" latinLnBrk="0" hangingPunct="1">
                        <a:defRPr sz="1800" kern="1200">
                          <a:solidFill>
                            <a:schemeClr val="tx1"/>
                          </a:solidFill>
                          <a:latin typeface="Helvetica"/>
                          <a:ea typeface="Helvetica"/>
                          <a:cs typeface="Helvetica"/>
                        </a:defRPr>
                      </a:lvl6pPr>
                      <a:lvl7pPr marL="2743200" algn="l" defTabSz="914400" rtl="0" eaLnBrk="1" latinLnBrk="0" hangingPunct="1">
                        <a:defRPr sz="1800" kern="1200">
                          <a:solidFill>
                            <a:schemeClr val="tx1"/>
                          </a:solidFill>
                          <a:latin typeface="Helvetica"/>
                          <a:ea typeface="Helvetica"/>
                          <a:cs typeface="Helvetica"/>
                        </a:defRPr>
                      </a:lvl7pPr>
                      <a:lvl8pPr marL="3200400" algn="l" defTabSz="914400" rtl="0" eaLnBrk="1" latinLnBrk="0" hangingPunct="1">
                        <a:defRPr sz="1800" kern="1200">
                          <a:solidFill>
                            <a:schemeClr val="tx1"/>
                          </a:solidFill>
                          <a:latin typeface="Helvetica"/>
                          <a:ea typeface="Helvetica"/>
                          <a:cs typeface="Helvetica"/>
                        </a:defRPr>
                      </a:lvl8pPr>
                      <a:lvl9pPr marL="3657600" algn="l" defTabSz="914400" rtl="0" eaLnBrk="1" latinLnBrk="0" hangingPunct="1">
                        <a:defRPr sz="1800" kern="1200">
                          <a:solidFill>
                            <a:schemeClr val="tx1"/>
                          </a:solidFill>
                          <a:latin typeface="Helvetica"/>
                          <a:ea typeface="Helvetica"/>
                          <a:cs typeface="Helvetica"/>
                        </a:defRPr>
                      </a:lvl9pPr>
                    </a:lstStyle>
                    <a:p>
                      <a:pPr lvl="0" algn="ctr">
                        <a:defRPr sz="1800" b="0" i="0">
                          <a:solidFill>
                            <a:srgbClr val="000000"/>
                          </a:solidFill>
                        </a:defRPr>
                      </a:pPr>
                      <a:r>
                        <a:rPr lang="en-US" sz="3200" b="1" dirty="0" err="1">
                          <a:solidFill>
                            <a:srgbClr val="292934"/>
                          </a:solidFill>
                          <a:latin typeface="Lucida Console" charset="0"/>
                          <a:ea typeface="Lucida Console" charset="0"/>
                          <a:cs typeface="Lucida Console" charset="0"/>
                        </a:rPr>
                        <a:t>boolean</a:t>
                      </a:r>
                      <a:endParaRPr sz="3200" b="1" dirty="0">
                        <a:solidFill>
                          <a:srgbClr val="292934"/>
                        </a:solidFill>
                        <a:latin typeface="Lucida Console" charset="0"/>
                        <a:ea typeface="Lucida Console" charset="0"/>
                        <a:cs typeface="Lucida Console" charset="0"/>
                      </a:endParaRPr>
                    </a:p>
                  </a:txBody>
                  <a:tcPr marL="45720" marR="4572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mpd="sng">
                      <a:solidFill>
                        <a:prstClr val="black"/>
                      </a:solidFill>
                      <a:prstDash val="soli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090491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9A052-D739-DC43-A96E-1E3A0AF507E9}"/>
              </a:ext>
            </a:extLst>
          </p:cNvPr>
          <p:cNvSpPr>
            <a:spLocks noGrp="1"/>
          </p:cNvSpPr>
          <p:nvPr>
            <p:ph type="title"/>
          </p:nvPr>
        </p:nvSpPr>
        <p:spPr>
          <a:xfrm>
            <a:off x="0" y="-297108"/>
            <a:ext cx="7886700" cy="1325563"/>
          </a:xfrm>
        </p:spPr>
        <p:txBody>
          <a:bodyPr/>
          <a:lstStyle/>
          <a:p>
            <a:r>
              <a:rPr lang="en-US" dirty="0"/>
              <a:t>List and Dictionaries</a:t>
            </a:r>
          </a:p>
        </p:txBody>
      </p:sp>
      <p:sp>
        <p:nvSpPr>
          <p:cNvPr id="3" name="Content Placeholder 2">
            <a:extLst>
              <a:ext uri="{FF2B5EF4-FFF2-40B4-BE49-F238E27FC236}">
                <a16:creationId xmlns:a16="http://schemas.microsoft.com/office/drawing/2014/main" id="{A5EB6BF6-1D08-5F46-A6F4-B829E713495C}"/>
              </a:ext>
            </a:extLst>
          </p:cNvPr>
          <p:cNvSpPr>
            <a:spLocks noGrp="1"/>
          </p:cNvSpPr>
          <p:nvPr>
            <p:ph idx="1"/>
          </p:nvPr>
        </p:nvSpPr>
        <p:spPr>
          <a:xfrm>
            <a:off x="628650" y="1028455"/>
            <a:ext cx="7886700" cy="4351338"/>
          </a:xfrm>
        </p:spPr>
        <p:txBody>
          <a:bodyPr>
            <a:normAutofit lnSpcReduction="10000"/>
          </a:bodyPr>
          <a:lstStyle/>
          <a:p>
            <a:pPr marL="0" indent="0">
              <a:buNone/>
            </a:pPr>
            <a:endParaRPr lang="en-US" b="1" dirty="0"/>
          </a:p>
          <a:p>
            <a:r>
              <a:rPr lang="en-US" dirty="0"/>
              <a:t>Lists are containers data objects.</a:t>
            </a:r>
          </a:p>
          <a:p>
            <a:r>
              <a:rPr lang="en-US" dirty="0"/>
              <a:t>You can store related values together in a list</a:t>
            </a:r>
          </a:p>
          <a:p>
            <a:r>
              <a:rPr lang="en-US" dirty="0"/>
              <a:t>Each item can be accessed using a list </a:t>
            </a:r>
            <a:r>
              <a:rPr lang="en-US" i="1" dirty="0"/>
              <a:t>index</a:t>
            </a:r>
            <a:endParaRPr lang="en-US" dirty="0"/>
          </a:p>
          <a:p>
            <a:r>
              <a:rPr lang="en-US" sz="3200" dirty="0"/>
              <a:t>Index starts with 0</a:t>
            </a:r>
          </a:p>
          <a:p>
            <a:r>
              <a:rPr lang="en-US" dirty="0"/>
              <a:t>Length of a list can be obtained using </a:t>
            </a:r>
            <a:r>
              <a:rPr lang="en-US" dirty="0" err="1"/>
              <a:t>len</a:t>
            </a:r>
            <a:r>
              <a:rPr lang="en-US" dirty="0"/>
              <a:t>() function</a:t>
            </a:r>
          </a:p>
          <a:p>
            <a:r>
              <a:rPr lang="en-US" dirty="0"/>
              <a:t>A dictionary is an associative data structure that stores pairs of keys and values.</a:t>
            </a:r>
          </a:p>
          <a:p>
            <a:r>
              <a:rPr lang="en-US" dirty="0"/>
              <a:t>Values can be accessed using the associated keys</a:t>
            </a:r>
          </a:p>
          <a:p>
            <a:endParaRPr lang="en-US" dirty="0"/>
          </a:p>
          <a:p>
            <a:endParaRPr lang="en-US" dirty="0"/>
          </a:p>
        </p:txBody>
      </p:sp>
    </p:spTree>
    <p:extLst>
      <p:ext uri="{BB962C8B-B14F-4D97-AF65-F5344CB8AC3E}">
        <p14:creationId xmlns:p14="http://schemas.microsoft.com/office/powerpoint/2010/main" val="30387127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01759-936C-4241-A344-9ECE8CCFCEA8}"/>
              </a:ext>
            </a:extLst>
          </p:cNvPr>
          <p:cNvSpPr>
            <a:spLocks noGrp="1"/>
          </p:cNvSpPr>
          <p:nvPr>
            <p:ph type="title"/>
          </p:nvPr>
        </p:nvSpPr>
        <p:spPr>
          <a:xfrm>
            <a:off x="0" y="0"/>
            <a:ext cx="7886700" cy="1325563"/>
          </a:xfrm>
        </p:spPr>
        <p:txBody>
          <a:bodyPr/>
          <a:lstStyle/>
          <a:p>
            <a:r>
              <a:rPr lang="en-US" dirty="0"/>
              <a:t>Loops are also indented for legibility</a:t>
            </a:r>
          </a:p>
        </p:txBody>
      </p:sp>
      <p:sp>
        <p:nvSpPr>
          <p:cNvPr id="3" name="Content Placeholder 2">
            <a:extLst>
              <a:ext uri="{FF2B5EF4-FFF2-40B4-BE49-F238E27FC236}">
                <a16:creationId xmlns:a16="http://schemas.microsoft.com/office/drawing/2014/main" id="{B2F54488-2AE6-9347-A49C-9151F58693B5}"/>
              </a:ext>
            </a:extLst>
          </p:cNvPr>
          <p:cNvSpPr>
            <a:spLocks noGrp="1"/>
          </p:cNvSpPr>
          <p:nvPr>
            <p:ph idx="1"/>
          </p:nvPr>
        </p:nvSpPr>
        <p:spPr>
          <a:xfrm>
            <a:off x="331767" y="1481240"/>
            <a:ext cx="7886700" cy="4351338"/>
          </a:xfrm>
        </p:spPr>
        <p:txBody>
          <a:bodyPr>
            <a:normAutofit/>
          </a:bodyPr>
          <a:lstStyle/>
          <a:p>
            <a:r>
              <a:rPr lang="en-US" dirty="0"/>
              <a:t>Python supports two looping constructs</a:t>
            </a:r>
          </a:p>
          <a:p>
            <a:r>
              <a:rPr lang="en-US" b="1" dirty="0"/>
              <a:t>for</a:t>
            </a:r>
            <a:r>
              <a:rPr lang="en-US" dirty="0"/>
              <a:t> </a:t>
            </a:r>
            <a:r>
              <a:rPr lang="en-US" dirty="0" err="1"/>
              <a:t>var</a:t>
            </a:r>
            <a:r>
              <a:rPr lang="en-US" dirty="0"/>
              <a:t> </a:t>
            </a:r>
            <a:r>
              <a:rPr lang="en-US" b="1" dirty="0"/>
              <a:t>in</a:t>
            </a:r>
            <a:r>
              <a:rPr lang="en-US" dirty="0"/>
              <a:t> list: </a:t>
            </a:r>
            <a:r>
              <a:rPr lang="en-US" i="1" dirty="0"/>
              <a:t># possibly exit using break</a:t>
            </a:r>
            <a:r>
              <a:rPr lang="en-US" dirty="0"/>
              <a:t> </a:t>
            </a:r>
            <a:r>
              <a:rPr lang="en-US" i="1" dirty="0"/>
              <a:t># possibly loop again using continue</a:t>
            </a:r>
            <a:r>
              <a:rPr lang="en-US" dirty="0"/>
              <a:t> </a:t>
            </a:r>
            <a:r>
              <a:rPr lang="en-US" i="1" dirty="0"/>
              <a:t># do something with </a:t>
            </a:r>
            <a:r>
              <a:rPr lang="en-US" i="1" dirty="0" err="1"/>
              <a:t>var</a:t>
            </a:r>
            <a:r>
              <a:rPr lang="en-US" dirty="0"/>
              <a:t> </a:t>
            </a:r>
          </a:p>
          <a:p>
            <a:r>
              <a:rPr lang="en-US" b="1" dirty="0"/>
              <a:t>while</a:t>
            </a:r>
            <a:r>
              <a:rPr lang="en-US" dirty="0"/>
              <a:t> statement: </a:t>
            </a:r>
            <a:r>
              <a:rPr lang="en-US" i="1" dirty="0"/>
              <a:t># do something while statement is true</a:t>
            </a:r>
            <a:r>
              <a:rPr lang="en-US" dirty="0"/>
              <a:t> </a:t>
            </a:r>
            <a:r>
              <a:rPr lang="en-US" i="1" dirty="0"/>
              <a:t># possibly exit using break</a:t>
            </a:r>
            <a:r>
              <a:rPr lang="en-US" dirty="0"/>
              <a:t> </a:t>
            </a:r>
            <a:r>
              <a:rPr lang="en-US" i="1" dirty="0"/>
              <a:t># possibly loop over using continue</a:t>
            </a:r>
            <a:r>
              <a:rPr lang="en-US" dirty="0"/>
              <a:t> </a:t>
            </a:r>
            <a:r>
              <a:rPr lang="en-US" i="1" dirty="0"/>
              <a:t># do something to possible change statement value</a:t>
            </a:r>
            <a:endParaRPr lang="en-US" dirty="0"/>
          </a:p>
          <a:p>
            <a:endParaRPr lang="en-US" dirty="0"/>
          </a:p>
        </p:txBody>
      </p:sp>
    </p:spTree>
    <p:extLst>
      <p:ext uri="{BB962C8B-B14F-4D97-AF65-F5344CB8AC3E}">
        <p14:creationId xmlns:p14="http://schemas.microsoft.com/office/powerpoint/2010/main" val="22450044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AE546-1CD1-914A-85F9-40F15461D216}"/>
              </a:ext>
            </a:extLst>
          </p:cNvPr>
          <p:cNvSpPr>
            <a:spLocks noGrp="1"/>
          </p:cNvSpPr>
          <p:nvPr>
            <p:ph type="title"/>
          </p:nvPr>
        </p:nvSpPr>
        <p:spPr>
          <a:xfrm>
            <a:off x="0" y="0"/>
            <a:ext cx="7886700" cy="1325563"/>
          </a:xfrm>
        </p:spPr>
        <p:txBody>
          <a:bodyPr/>
          <a:lstStyle/>
          <a:p>
            <a:r>
              <a:rPr lang="en-US" dirty="0"/>
              <a:t>Last Week Recap</a:t>
            </a:r>
          </a:p>
        </p:txBody>
      </p:sp>
    </p:spTree>
    <p:extLst>
      <p:ext uri="{BB962C8B-B14F-4D97-AF65-F5344CB8AC3E}">
        <p14:creationId xmlns:p14="http://schemas.microsoft.com/office/powerpoint/2010/main" val="312375294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3832</TotalTime>
  <Words>1579</Words>
  <Application>Microsoft Macintosh PowerPoint</Application>
  <PresentationFormat>On-screen Show (4:3)</PresentationFormat>
  <Paragraphs>196</Paragraphs>
  <Slides>31</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宋体</vt:lpstr>
      <vt:lpstr>Arial</vt:lpstr>
      <vt:lpstr>Calibri</vt:lpstr>
      <vt:lpstr>Calibri Light</vt:lpstr>
      <vt:lpstr>Helvetica Neue</vt:lpstr>
      <vt:lpstr>Lucida Console</vt:lpstr>
      <vt:lpstr>Office Theme</vt:lpstr>
      <vt:lpstr>Python for Data Science</vt:lpstr>
      <vt:lpstr>Time allotment for today</vt:lpstr>
      <vt:lpstr>The Capstone Projects</vt:lpstr>
      <vt:lpstr>PyCharm is a Python specific IDE</vt:lpstr>
      <vt:lpstr>Functions are run someone else’s code</vt:lpstr>
      <vt:lpstr>Atomic data types are the "basics" for R-programming</vt:lpstr>
      <vt:lpstr>List and Dictionaries</vt:lpstr>
      <vt:lpstr>Loops are also indented for legibility</vt:lpstr>
      <vt:lpstr>Last Week Recap</vt:lpstr>
      <vt:lpstr>Outline for Today’s Class</vt:lpstr>
      <vt:lpstr>Chicken vs Egg </vt:lpstr>
      <vt:lpstr>Chicken vs Egg </vt:lpstr>
      <vt:lpstr>Brief Introduction to Pandas/Numpy  Next Week specific Lectures on Functions</vt:lpstr>
      <vt:lpstr>The NumPy Array</vt:lpstr>
      <vt:lpstr>Pandas has two main data types: DataFrames and Series</vt:lpstr>
      <vt:lpstr>What are common types of data formats?</vt:lpstr>
      <vt:lpstr>The CSV is a common file format … Oldie by Goodie</vt:lpstr>
      <vt:lpstr>Working with Excel </vt:lpstr>
      <vt:lpstr>Data extraction from excel</vt:lpstr>
      <vt:lpstr>Packages for reading / writing</vt:lpstr>
      <vt:lpstr>What is a nested data structures?</vt:lpstr>
      <vt:lpstr>Html, xml and JSON are nested data structures to transfer web data</vt:lpstr>
      <vt:lpstr>JSON maps onto python dictionaries</vt:lpstr>
      <vt:lpstr>RESTFul Architecture and Microservices</vt:lpstr>
      <vt:lpstr>Beautify Soup is a useful library for web-scraping and reading html </vt:lpstr>
      <vt:lpstr>Databases with direct access via pandas</vt:lpstr>
      <vt:lpstr>PowerPoint Presentation</vt:lpstr>
      <vt:lpstr>FLASK – Web based programing </vt:lpstr>
      <vt:lpstr>Primary Data</vt:lpstr>
      <vt:lpstr>Images </vt:lpstr>
      <vt:lpstr>Stock Traces</vt:lpstr>
    </vt:vector>
  </TitlesOfParts>
  <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Joel Schwartz</dc:creator>
  <cp:lastModifiedBy>Joel Schwartz</cp:lastModifiedBy>
  <cp:revision>42</cp:revision>
  <dcterms:created xsi:type="dcterms:W3CDTF">2018-05-22T01:45:52Z</dcterms:created>
  <dcterms:modified xsi:type="dcterms:W3CDTF">2018-05-30T21:22:35Z</dcterms:modified>
</cp:coreProperties>
</file>

<file path=docProps/thumbnail.jpeg>
</file>